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14" r:id="rId3"/>
    <p:sldId id="257" r:id="rId4"/>
    <p:sldId id="258" r:id="rId5"/>
    <p:sldId id="260" r:id="rId6"/>
    <p:sldId id="261" r:id="rId7"/>
    <p:sldId id="287" r:id="rId8"/>
    <p:sldId id="284" r:id="rId9"/>
    <p:sldId id="313" r:id="rId10"/>
    <p:sldId id="263" r:id="rId11"/>
    <p:sldId id="265" r:id="rId12"/>
    <p:sldId id="289" r:id="rId13"/>
    <p:sldId id="264" r:id="rId14"/>
    <p:sldId id="312" r:id="rId15"/>
    <p:sldId id="290" r:id="rId16"/>
    <p:sldId id="292" r:id="rId17"/>
    <p:sldId id="293" r:id="rId18"/>
    <p:sldId id="294" r:id="rId19"/>
    <p:sldId id="295" r:id="rId20"/>
    <p:sldId id="296" r:id="rId21"/>
    <p:sldId id="301" r:id="rId22"/>
    <p:sldId id="302" r:id="rId23"/>
    <p:sldId id="297" r:id="rId24"/>
    <p:sldId id="298" r:id="rId25"/>
    <p:sldId id="299" r:id="rId26"/>
    <p:sldId id="308" r:id="rId27"/>
    <p:sldId id="307" r:id="rId28"/>
    <p:sldId id="306" r:id="rId29"/>
    <p:sldId id="315" r:id="rId30"/>
    <p:sldId id="316" r:id="rId31"/>
    <p:sldId id="311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9"/>
    <p:restoredTop sz="94402"/>
  </p:normalViewPr>
  <p:slideViewPr>
    <p:cSldViewPr snapToGrid="0" snapToObjects="1">
      <p:cViewPr>
        <p:scale>
          <a:sx n="98" d="100"/>
          <a:sy n="98" d="100"/>
        </p:scale>
        <p:origin x="904" y="352"/>
      </p:cViewPr>
      <p:guideLst/>
    </p:cSldViewPr>
  </p:slideViewPr>
  <p:notesTextViewPr>
    <p:cViewPr>
      <p:scale>
        <a:sx n="35" d="100"/>
        <a:sy n="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ED877-4030-0A44-B3ED-17F64B7CF0F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4375-0A35-6A4E-AE90-7F69829F9D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52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hgedhsgdhsdgshgd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23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3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96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13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06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4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40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03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45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798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4375-0A35-6A4E-AE90-7F69829F9D6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91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2E7D66-746C-A940-9286-5862BB4E4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7D0A2D0-DA99-DA4A-8F17-2C6432DC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48E709-59F4-2547-9AE9-D4F8C853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0F45FA-863E-E640-84B2-BFA54385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C7A116-6E1A-514D-9846-D6F80A4A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12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315D13-A38B-0E45-8044-CC0C6D94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BF73CB-585C-4546-95C9-0F18AD714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457ECE-E3B2-D044-BFA3-26F51DF0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27334C-1647-944E-9ABB-33769613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456DFD-D6CB-2040-9516-EE1E2D8D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48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0FF4E5E-B8DB-D640-B3C2-3FFF8C16F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419E832-2F5F-5B49-AECE-2FE07301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D818BF-55C2-3243-9E92-4F0A2CE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4F1583-0E17-DE40-8FF5-0C6C4EF9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62BC0F-530C-674A-8FEC-0E19D863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2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51BAF9-45FE-4540-8A4B-E29B60F3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2ABC12-CE50-B641-83E8-7F599139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CEAAD3-47EA-D34B-AC65-BB6F9D9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0C229E-CEE2-7B42-B1E6-9EC8BC4F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60C6D3-C748-444E-AE1D-78032A44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4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0A4027-4C4E-554E-802D-A296E091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D9CFDB-ACBC-9740-AEEE-012506AAC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A1F32E-49BC-EB40-8ABE-3AF4E539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D027FF-16F6-0C46-B825-382BEDC9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56F98-B973-EF4B-AADA-EEF4F15A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09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3555D1-6E35-FB43-BBE5-97B292E7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19D684-1F95-554F-9A27-37C1E6CF4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FDE9BCC-3A52-254B-A7B2-BD6F3906F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75ACE7A-03F8-2241-B8A3-CC01F512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11AB05-7CD2-5040-961A-5B7D7EE2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5BC3519-2919-BE4C-9BA6-227BFE5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09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50A2E3-3446-DC48-BD2E-FA5DEADA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67B5805-80E2-3545-9471-2DBF0C64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FD00C4-C413-9248-8A02-1E0617B1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F4E9320-E46C-F74F-868C-242DEA55E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0C9BC66-5894-6448-9D69-94977BBD1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E2E63FA-E103-7548-BEAD-7B61A7F1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499113B-94A3-CC4A-B83C-63E26D24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69F05C6-01B9-CE44-A35A-1ECF749B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02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0E3D89-13F8-6448-AA6C-6C60AB88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17E654-1DAF-674F-83F5-203EAF13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FB02BFB-0B39-D740-8C50-B2B9ADDE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890495-A9B6-2F49-9039-F5DF9C68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38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8C52A62-89D3-5747-ABEC-194E5A32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D357F8D-BA31-DA48-A30F-5BEA46B8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41196F-4B69-EC4E-AFB1-920EFDC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2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5CB972-F140-1E46-8294-5EDD3DE2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8F3E2-9161-844E-82AD-A2551E50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B5D4D1-36E1-EF4E-9F33-13F9925A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0C36D9-F966-5644-8D12-0A134DE9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DA15E8-4BFB-5040-94FF-776BCB8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7F44227-E72D-BF47-AFE0-8651E588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45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2398E4-77E9-5743-9A4D-7FF3D7DC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A977C42-7C1A-9548-ADFD-79DF97987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07B9302-DA88-D040-B05F-004D0D83C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20D1F1-CB18-EC4F-86B6-12899D8F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B8FA54-7241-1745-890A-598958B6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E2A3FD-70DE-A94E-8F89-3A41BBA8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6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CB733E-252E-CA40-9A1D-B6796D7B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37295A-1EE2-4244-95CC-91CD758E0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5B3493-A4D7-6C47-9C11-D486E0FBB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9D10-274D-614D-9C64-728712D67C8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6C8FBD-31F1-DC48-925D-2D3E56884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165814-3101-9E4B-8A9B-30F878806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7953-0A42-5145-901C-878D04C13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0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D1EE60-D12D-3D48-996E-B626CA198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892" y="992163"/>
            <a:ext cx="9144000" cy="3524250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C00000"/>
                </a:solidFill>
              </a:rPr>
              <a:t>Investigation</a:t>
            </a:r>
            <a:r>
              <a:rPr lang="tr-TR" b="1" dirty="0">
                <a:solidFill>
                  <a:srgbClr val="C00000"/>
                </a:solidFill>
              </a:rPr>
              <a:t> of </a:t>
            </a:r>
            <a:r>
              <a:rPr lang="tr-TR" b="1" i="1" dirty="0">
                <a:solidFill>
                  <a:srgbClr val="C00000"/>
                </a:solidFill>
              </a:rPr>
              <a:t>in </a:t>
            </a:r>
            <a:r>
              <a:rPr lang="tr-TR" b="1" i="1" dirty="0" err="1">
                <a:solidFill>
                  <a:srgbClr val="C00000"/>
                </a:solidFill>
              </a:rPr>
              <a:t>vitro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wound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healing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properties</a:t>
            </a:r>
            <a:r>
              <a:rPr lang="tr-TR" b="1" dirty="0">
                <a:solidFill>
                  <a:srgbClr val="C00000"/>
                </a:solidFill>
              </a:rPr>
              <a:t> of 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 err="1">
                <a:solidFill>
                  <a:srgbClr val="C00000"/>
                </a:solidFill>
              </a:rPr>
              <a:t>Metformin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and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Coenzyme</a:t>
            </a:r>
            <a:r>
              <a:rPr lang="tr-TR" b="1" dirty="0">
                <a:solidFill>
                  <a:srgbClr val="C00000"/>
                </a:solidFill>
              </a:rPr>
              <a:t> Q10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B435CD-3102-2E4E-BF45-FA3F61F8F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786" y="4195762"/>
            <a:ext cx="9320213" cy="2198687"/>
          </a:xfrm>
        </p:spPr>
        <p:txBody>
          <a:bodyPr/>
          <a:lstStyle/>
          <a:p>
            <a:r>
              <a:rPr lang="tr-TR" b="1" dirty="0"/>
              <a:t>AYŞE SENA ALTUN</a:t>
            </a:r>
          </a:p>
          <a:p>
            <a:r>
              <a:rPr lang="tr-TR" dirty="0" err="1"/>
              <a:t>Asst</a:t>
            </a:r>
            <a:r>
              <a:rPr lang="tr-TR" dirty="0"/>
              <a:t>. Prof. Eray Metin Güler</a:t>
            </a:r>
          </a:p>
          <a:p>
            <a:r>
              <a:rPr lang="tr-TR" dirty="0" err="1"/>
              <a:t>Bezmialem</a:t>
            </a:r>
            <a:r>
              <a:rPr lang="tr-TR" dirty="0"/>
              <a:t> </a:t>
            </a:r>
            <a:r>
              <a:rPr lang="tr-TR" dirty="0" err="1"/>
              <a:t>Vakif</a:t>
            </a:r>
            <a:r>
              <a:rPr lang="tr-TR" dirty="0"/>
              <a:t> </a:t>
            </a:r>
            <a:r>
              <a:rPr lang="tr-TR" dirty="0" err="1"/>
              <a:t>University</a:t>
            </a:r>
            <a:endParaRPr lang="tr-TR" dirty="0"/>
          </a:p>
          <a:p>
            <a:r>
              <a:rPr lang="tr-TR" dirty="0" err="1"/>
              <a:t>June</a:t>
            </a:r>
            <a:r>
              <a:rPr lang="tr-TR" dirty="0"/>
              <a:t>, 2021</a:t>
            </a:r>
          </a:p>
          <a:p>
            <a:endParaRPr lang="tr-TR" b="1" dirty="0"/>
          </a:p>
          <a:p>
            <a:endParaRPr lang="tr-TR" dirty="0"/>
          </a:p>
        </p:txBody>
      </p:sp>
      <p:pic>
        <p:nvPicPr>
          <p:cNvPr id="4" name="Picture 2" descr="bezmialem logo ile ilgili görsel sonucu">
            <a:extLst>
              <a:ext uri="{FF2B5EF4-FFF2-40B4-BE49-F238E27FC236}">
                <a16:creationId xmlns:a16="http://schemas.microsoft.com/office/drawing/2014/main" id="{6D34BAA2-9722-E548-9CDE-B44651F4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82" y="201264"/>
            <a:ext cx="2281621" cy="11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8E4E2B2-9CCE-3A45-88DB-93DB3979B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4" y="412740"/>
            <a:ext cx="1159530" cy="154872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E5C128A-EC25-0E4B-8B60-6E1C48D58455}"/>
              </a:ext>
            </a:extLst>
          </p:cNvPr>
          <p:cNvSpPr txBox="1"/>
          <p:nvPr/>
        </p:nvSpPr>
        <p:spPr>
          <a:xfrm>
            <a:off x="2491672" y="6209783"/>
            <a:ext cx="835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funded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TUBITAK (Project </a:t>
            </a:r>
            <a:r>
              <a:rPr lang="tr-TR" dirty="0" err="1"/>
              <a:t>no</a:t>
            </a:r>
            <a:r>
              <a:rPr lang="tr-TR" dirty="0"/>
              <a:t>: 1919B012000845) </a:t>
            </a:r>
          </a:p>
        </p:txBody>
      </p:sp>
    </p:spTree>
    <p:extLst>
      <p:ext uri="{BB962C8B-B14F-4D97-AF65-F5344CB8AC3E}">
        <p14:creationId xmlns:p14="http://schemas.microsoft.com/office/powerpoint/2010/main" val="161206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91CAE-8BE9-A943-92A3-3E3D2313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47159" cy="5534634"/>
          </a:xfrm>
        </p:spPr>
        <p:txBody>
          <a:bodyPr/>
          <a:lstStyle/>
          <a:p>
            <a:r>
              <a:rPr lang="tr-TR" dirty="0" err="1"/>
              <a:t>Creation</a:t>
            </a:r>
            <a:r>
              <a:rPr lang="tr-TR" dirty="0"/>
              <a:t> of </a:t>
            </a:r>
            <a:r>
              <a:rPr lang="tr-TR" dirty="0" err="1"/>
              <a:t>wound</a:t>
            </a:r>
            <a:r>
              <a:rPr lang="tr-TR" dirty="0"/>
              <a:t> </a:t>
            </a:r>
            <a:r>
              <a:rPr lang="tr-TR" dirty="0" err="1"/>
              <a:t>healing</a:t>
            </a:r>
            <a:r>
              <a:rPr lang="tr-TR" dirty="0"/>
              <a:t> model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6F59C0-1176-C740-B695-AA8D58621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36" y="-11430"/>
            <a:ext cx="583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5CA806-CD3B-3F43-9E9A-F2C877DE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Analysis of Data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9ED993-FA18-F44C-BE96-EB85B8F8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Experiments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repeated</a:t>
            </a:r>
            <a:r>
              <a:rPr lang="tr-TR" dirty="0"/>
              <a:t> 4 </a:t>
            </a:r>
            <a:r>
              <a:rPr lang="tr-TR" dirty="0" err="1"/>
              <a:t>times</a:t>
            </a:r>
            <a:r>
              <a:rPr lang="tr-TR" dirty="0"/>
              <a:t>.</a:t>
            </a:r>
          </a:p>
          <a:p>
            <a:r>
              <a:rPr lang="tr-TR" dirty="0" err="1"/>
              <a:t>Mean</a:t>
            </a:r>
            <a:r>
              <a:rPr lang="tr-TR" dirty="0"/>
              <a:t> ±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r>
              <a:rPr lang="tr-TR" dirty="0"/>
              <a:t> (</a:t>
            </a:r>
            <a:r>
              <a:rPr lang="tr-TR" dirty="0" err="1"/>
              <a:t>Mean</a:t>
            </a:r>
            <a:r>
              <a:rPr lang="tr-TR" dirty="0"/>
              <a:t> ± SD)</a:t>
            </a:r>
          </a:p>
          <a:p>
            <a:r>
              <a:rPr lang="tr-TR" dirty="0"/>
              <a:t>Analysis of </a:t>
            </a:r>
            <a:r>
              <a:rPr lang="tr-TR" dirty="0" err="1"/>
              <a:t>variance</a:t>
            </a:r>
            <a:r>
              <a:rPr lang="tr-TR" dirty="0"/>
              <a:t> (</a:t>
            </a:r>
            <a:r>
              <a:rPr lang="tr-TR" dirty="0" err="1"/>
              <a:t>One-way</a:t>
            </a:r>
            <a:r>
              <a:rPr lang="tr-TR" dirty="0"/>
              <a:t> ANOVA)</a:t>
            </a:r>
          </a:p>
          <a:p>
            <a:r>
              <a:rPr lang="tr-TR" dirty="0"/>
              <a:t>SPSS </a:t>
            </a:r>
            <a:r>
              <a:rPr lang="tr-TR" dirty="0" err="1"/>
              <a:t>version</a:t>
            </a:r>
            <a:r>
              <a:rPr lang="tr-TR" dirty="0"/>
              <a:t> 23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78A21D-DF55-4962-869F-05C001C8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66" y="24745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RESULTS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6042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11565"/>
              </p:ext>
            </p:extLst>
          </p:nvPr>
        </p:nvGraphicFramePr>
        <p:xfrm>
          <a:off x="538617" y="443661"/>
          <a:ext cx="11022910" cy="597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6981">
                <a:tc gridSpan="10">
                  <a:txBody>
                    <a:bodyPr/>
                    <a:lstStyle/>
                    <a:p>
                      <a:pPr algn="ctr"/>
                      <a:r>
                        <a:rPr lang="tr-TR" sz="2800" dirty="0" err="1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Viability</a:t>
                      </a:r>
                      <a:endParaRPr lang="tr-TR" sz="2800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309">
                <a:tc rowSpan="2"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Metformin</a:t>
                      </a:r>
                      <a:endParaRPr lang="tr-TR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Coenzyme</a:t>
                      </a:r>
                      <a:r>
                        <a:rPr lang="tr-TR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Q10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Metformin</a:t>
                      </a:r>
                      <a:r>
                        <a:rPr lang="tr-TR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+ </a:t>
                      </a:r>
                      <a:r>
                        <a:rPr lang="tr-TR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Coenzyme</a:t>
                      </a:r>
                      <a:r>
                        <a:rPr lang="tr-TR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Q10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87">
                <a:tc vMerge="1"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HEKa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CCD1079Sk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HEKa+CCD1079Sk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HEKa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CCD1079Sk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HEKa+CCD1079Sk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HEKa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CCD1079Sk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HEKa+CCD1079Sk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Control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 ± 0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5µM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100,85 ± 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100,78 ± 8,79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101,54 ± 3,29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101,19 ± 2,41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103,34 ± 3,63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108,11 ± 2,95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101,97 ± 4,47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105,45 ± 11,37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110,72 ± 5,14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101,78 ± 6,15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106,3 ± 3,22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107,59 ± 2,16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103,47 ± 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108,23 ± 2,27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111,556 ± 3,17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104,77 ± 3,23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111,78 ± 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113,1 ± 6,21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104,76 ± 7,94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109,35 ± 5,15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111,76 ± 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105,7 ± 4,77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115,43 ± 4,96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121,22 ± 2,71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106,05 ± 6,56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119,65 ± 6,31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128,74 ± 8,83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107,87 ± 7,75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112,43 ± 5,11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117,84 ± 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111,941 ± 5,23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122,58 ± 4,92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130,75 ± 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113,33 ± 9,36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123,34 ± 6,19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139,39 ± 9,21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60µM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109,11 ± 10,06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114,03 ± 5,16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121,76 ± 4,15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113,25 ± 7,01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129,43 ± 5,22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138,51 ± 4,11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116,36 ± 7,08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137,59 ± 8,61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143,38 ± 11,32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80µM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111,18 ± 12,13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117,46 ± 5,52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126,59 ± 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116,59 ± 3,77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134,72 ± 5,31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143,04 ± 5,66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120,06 ± 6,69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141,76 ± 10,52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153,99 ± 8,18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100µM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113,43 ± 9,72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122,61 ± 5,55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132</a:t>
                      </a:r>
                      <a:r>
                        <a:rPr lang="tr-T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07 ± 4,16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121,85 ± 6,17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142,89 ± 5,47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157,28 ± 4,52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135,47 ± 7,15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150,17 ± 9,01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171,48 ± 10,74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200µM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116,62 ± 11,73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127,26 ± 5,69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137,61 ± 6,01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116,21 ± 6,47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130,45 ± 5,57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135,525 ± 6,11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130,45 ± 8,74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145,97 ± 10,99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158,92 ± 11,14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300µM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118,84 ± 18,08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131,28 ± 5,26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141,42 ± 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103,29 ± 3,52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108,08 ± 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116,15± 4,69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127,57 ± 9,68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139,22 ± 9,12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150,75 ± 7,26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400µM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120,09 ± 14,24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139,55 ± 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148,14 ± 6,29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89,4 ± 8,96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91,06 ± 4,13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101,99 ± 6,41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116,95 ± 10,06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123,05 ± 10,33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149,84 ± 12,2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500µM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111,39 ± 7,52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121,65 ± 3,79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140,5 ± 4,26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64,61 ± 10,05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71,93 ± 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96,62 ± 3,77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95,26 ± 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108,56 ± 7,35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114,76 ± 13,04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Çerçeve 1">
            <a:extLst>
              <a:ext uri="{FF2B5EF4-FFF2-40B4-BE49-F238E27FC236}">
                <a16:creationId xmlns:a16="http://schemas.microsoft.com/office/drawing/2014/main" id="{E30705B4-5E70-4546-9749-D602C936AD2B}"/>
              </a:ext>
            </a:extLst>
          </p:cNvPr>
          <p:cNvSpPr/>
          <p:nvPr/>
        </p:nvSpPr>
        <p:spPr>
          <a:xfrm>
            <a:off x="538617" y="5775767"/>
            <a:ext cx="4438497" cy="358816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Çerçeve 2">
            <a:extLst>
              <a:ext uri="{FF2B5EF4-FFF2-40B4-BE49-F238E27FC236}">
                <a16:creationId xmlns:a16="http://schemas.microsoft.com/office/drawing/2014/main" id="{49C7C9C4-4F7F-C347-847E-CF0129AEC595}"/>
              </a:ext>
            </a:extLst>
          </p:cNvPr>
          <p:cNvSpPr/>
          <p:nvPr/>
        </p:nvSpPr>
        <p:spPr>
          <a:xfrm>
            <a:off x="8194876" y="4583576"/>
            <a:ext cx="3458507" cy="416688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D9F029-66B8-0A4D-866E-5B33CAE3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Inflammatory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biomarkers</a:t>
            </a:r>
            <a:r>
              <a:rPr lang="tr-TR" dirty="0">
                <a:solidFill>
                  <a:srgbClr val="C00000"/>
                </a:solidFill>
              </a:rPr>
              <a:t> – </a:t>
            </a:r>
            <a:r>
              <a:rPr lang="tr-TR" dirty="0" err="1">
                <a:solidFill>
                  <a:srgbClr val="C00000"/>
                </a:solidFill>
              </a:rPr>
              <a:t>Growth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factors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EA4A85-3902-C545-A587-0DA5216AF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IL1β</a:t>
            </a:r>
          </a:p>
          <a:p>
            <a:r>
              <a:rPr lang="tr-TR" dirty="0"/>
              <a:t>IL6 </a:t>
            </a:r>
          </a:p>
          <a:p>
            <a:r>
              <a:rPr lang="tr-TR" dirty="0"/>
              <a:t>TNFα </a:t>
            </a:r>
          </a:p>
          <a:p>
            <a:r>
              <a:rPr lang="tr-TR" dirty="0"/>
              <a:t>EGF </a:t>
            </a:r>
          </a:p>
          <a:p>
            <a:r>
              <a:rPr lang="tr-TR" dirty="0"/>
              <a:t>VEGF </a:t>
            </a:r>
          </a:p>
        </p:txBody>
      </p:sp>
    </p:spTree>
    <p:extLst>
      <p:ext uri="{BB962C8B-B14F-4D97-AF65-F5344CB8AC3E}">
        <p14:creationId xmlns:p14="http://schemas.microsoft.com/office/powerpoint/2010/main" val="235146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6742F3-8BCF-F44D-8A83-B7B610AA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F0ACE2-BCDC-4442-9E21-3D9B194C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yazı gereçleri, sabit, kalem içeren bir resim&#13;&#10;&#13;&#10;&#13;&#10;&#13;&#10;Açıklama otomatik olarak oluşturuldu">
            <a:extLst>
              <a:ext uri="{FF2B5EF4-FFF2-40B4-BE49-F238E27FC236}">
                <a16:creationId xmlns:a16="http://schemas.microsoft.com/office/drawing/2014/main" id="{104B1938-0A07-5347-AF83-2A302E5430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61"/>
            <a:ext cx="10973844" cy="6051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0F4EBED-C7BF-4947-9490-34CEAF471949}"/>
              </a:ext>
            </a:extLst>
          </p:cNvPr>
          <p:cNvSpPr/>
          <p:nvPr/>
        </p:nvSpPr>
        <p:spPr>
          <a:xfrm>
            <a:off x="10492309" y="301661"/>
            <a:ext cx="1329847" cy="6191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29E6055-511E-C84F-94AA-1EC8A67F1395}"/>
              </a:ext>
            </a:extLst>
          </p:cNvPr>
          <p:cNvSpPr txBox="1"/>
          <p:nvPr/>
        </p:nvSpPr>
        <p:spPr>
          <a:xfrm>
            <a:off x="382370" y="180459"/>
            <a:ext cx="279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HEKa</a:t>
            </a:r>
            <a:r>
              <a:rPr lang="tr-TR" dirty="0"/>
              <a:t>: </a:t>
            </a:r>
            <a:r>
              <a:rPr lang="tr-TR" dirty="0" err="1"/>
              <a:t>Keratinocyctes</a:t>
            </a:r>
            <a:endParaRPr lang="tr-TR" dirty="0"/>
          </a:p>
          <a:p>
            <a:r>
              <a:rPr lang="tr-TR" dirty="0"/>
              <a:t>CCD1079Sk: </a:t>
            </a:r>
            <a:r>
              <a:rPr lang="tr-TR" dirty="0" err="1"/>
              <a:t>Fibroblasts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C995244-B85E-4943-A31C-09D9EAD96FB8}"/>
              </a:ext>
            </a:extLst>
          </p:cNvPr>
          <p:cNvSpPr/>
          <p:nvPr/>
        </p:nvSpPr>
        <p:spPr>
          <a:xfrm>
            <a:off x="838200" y="6366371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+mj-lt"/>
                <a:ea typeface="Arial" panose="020B0604020202020204" pitchFamily="34" charset="0"/>
              </a:rPr>
              <a:t>* p&lt;0,05; **p&lt;0,01, *** </a:t>
            </a:r>
            <a:r>
              <a:rPr lang="tr-TR" i="1" dirty="0">
                <a:latin typeface="+mj-lt"/>
              </a:rPr>
              <a:t>p&lt;0,001</a:t>
            </a:r>
            <a:r>
              <a:rPr lang="tr-T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1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2102E2-57CA-E442-8FF5-2F55DB08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BEC799-8578-1B47-B11C-C19395D3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59A996-47F9-4642-BB0A-72A46D0220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460"/>
            <a:ext cx="11238978" cy="599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281900-FB76-1040-B7EE-339FDC0F46D0}"/>
              </a:ext>
            </a:extLst>
          </p:cNvPr>
          <p:cNvSpPr/>
          <p:nvPr/>
        </p:nvSpPr>
        <p:spPr>
          <a:xfrm>
            <a:off x="10648663" y="365125"/>
            <a:ext cx="1428515" cy="5805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5AEC0B7-9B44-2E4E-8C62-7483B41F005D}"/>
              </a:ext>
            </a:extLst>
          </p:cNvPr>
          <p:cNvSpPr txBox="1"/>
          <p:nvPr/>
        </p:nvSpPr>
        <p:spPr>
          <a:xfrm>
            <a:off x="382370" y="180459"/>
            <a:ext cx="279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HEKa</a:t>
            </a:r>
            <a:r>
              <a:rPr lang="tr-TR" dirty="0"/>
              <a:t>: </a:t>
            </a:r>
            <a:r>
              <a:rPr lang="tr-TR" dirty="0" err="1"/>
              <a:t>Keratinocyctes</a:t>
            </a:r>
            <a:endParaRPr lang="tr-TR" dirty="0"/>
          </a:p>
          <a:p>
            <a:r>
              <a:rPr lang="tr-TR" dirty="0"/>
              <a:t>CCD1079Sk: </a:t>
            </a:r>
            <a:r>
              <a:rPr lang="tr-TR" dirty="0" err="1"/>
              <a:t>Fibroblasts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E860128-5AC5-1846-84C5-F89E4ECC1523}"/>
              </a:ext>
            </a:extLst>
          </p:cNvPr>
          <p:cNvSpPr/>
          <p:nvPr/>
        </p:nvSpPr>
        <p:spPr>
          <a:xfrm>
            <a:off x="838200" y="6366371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+mj-lt"/>
                <a:ea typeface="Arial" panose="020B0604020202020204" pitchFamily="34" charset="0"/>
              </a:rPr>
              <a:t>* p&lt;0,05; **p&lt;0,01, *** </a:t>
            </a:r>
            <a:r>
              <a:rPr lang="tr-TR" i="1" dirty="0">
                <a:latin typeface="+mj-lt"/>
              </a:rPr>
              <a:t>p&lt;0,001</a:t>
            </a:r>
            <a:r>
              <a:rPr lang="tr-T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1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A36678-7315-3647-9938-D8A0EC59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AB30B5-A827-844F-A837-E56EB6C6C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BF9B2-E8F7-E143-B999-BBD12F6679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231732"/>
            <a:ext cx="11099703" cy="5945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BB4DEC3-B986-FA48-BA80-2F06B06E27D6}"/>
              </a:ext>
            </a:extLst>
          </p:cNvPr>
          <p:cNvSpPr/>
          <p:nvPr/>
        </p:nvSpPr>
        <p:spPr>
          <a:xfrm>
            <a:off x="10714972" y="503624"/>
            <a:ext cx="1277656" cy="5749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73363CF-8A2B-E947-B5D0-68D10F45483D}"/>
              </a:ext>
            </a:extLst>
          </p:cNvPr>
          <p:cNvSpPr txBox="1"/>
          <p:nvPr/>
        </p:nvSpPr>
        <p:spPr>
          <a:xfrm>
            <a:off x="382370" y="180459"/>
            <a:ext cx="279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HEKa</a:t>
            </a:r>
            <a:r>
              <a:rPr lang="tr-TR" dirty="0"/>
              <a:t>: </a:t>
            </a:r>
            <a:r>
              <a:rPr lang="tr-TR" dirty="0" err="1"/>
              <a:t>Keratinocyctes</a:t>
            </a:r>
            <a:endParaRPr lang="tr-TR" dirty="0"/>
          </a:p>
          <a:p>
            <a:r>
              <a:rPr lang="tr-TR" dirty="0"/>
              <a:t>CCD1079Sk: </a:t>
            </a:r>
            <a:r>
              <a:rPr lang="tr-TR" dirty="0" err="1"/>
              <a:t>Fibroblasts</a:t>
            </a:r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B080C74-9FCF-524B-8425-4239091D58A5}"/>
              </a:ext>
            </a:extLst>
          </p:cNvPr>
          <p:cNvSpPr/>
          <p:nvPr/>
        </p:nvSpPr>
        <p:spPr>
          <a:xfrm>
            <a:off x="838200" y="6366371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+mj-lt"/>
                <a:ea typeface="Arial" panose="020B0604020202020204" pitchFamily="34" charset="0"/>
              </a:rPr>
              <a:t>* p&lt;0,05; **p&lt;0,01, *** </a:t>
            </a:r>
            <a:r>
              <a:rPr lang="tr-TR" i="1" dirty="0">
                <a:latin typeface="+mj-lt"/>
              </a:rPr>
              <a:t>p&lt;0,001</a:t>
            </a:r>
            <a:r>
              <a:rPr lang="tr-T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2D52D6-985D-0B4D-BFB7-B689D6A9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26ECFE-CB3F-484C-896F-B37742309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8947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26F71F-4AE1-7E42-B7D5-6157936951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10667478" cy="611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AB024E-B6E0-A64C-BF6E-9E288F103577}"/>
              </a:ext>
            </a:extLst>
          </p:cNvPr>
          <p:cNvSpPr/>
          <p:nvPr/>
        </p:nvSpPr>
        <p:spPr>
          <a:xfrm>
            <a:off x="10228022" y="150312"/>
            <a:ext cx="1277656" cy="5749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08C2E8F-59A7-C549-91E0-3D032775AE3A}"/>
              </a:ext>
            </a:extLst>
          </p:cNvPr>
          <p:cNvSpPr txBox="1"/>
          <p:nvPr/>
        </p:nvSpPr>
        <p:spPr>
          <a:xfrm>
            <a:off x="382370" y="180459"/>
            <a:ext cx="279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HEKa</a:t>
            </a:r>
            <a:r>
              <a:rPr lang="tr-TR" dirty="0"/>
              <a:t>: </a:t>
            </a:r>
            <a:r>
              <a:rPr lang="tr-TR" dirty="0" err="1"/>
              <a:t>Keratinocyctes</a:t>
            </a:r>
            <a:endParaRPr lang="tr-TR" dirty="0"/>
          </a:p>
          <a:p>
            <a:r>
              <a:rPr lang="tr-TR" dirty="0"/>
              <a:t>CCD1079Sk: </a:t>
            </a:r>
            <a:r>
              <a:rPr lang="tr-TR" dirty="0" err="1"/>
              <a:t>Fibroblasts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FE92817-DF2D-074C-9711-F0F174ECBB0D}"/>
              </a:ext>
            </a:extLst>
          </p:cNvPr>
          <p:cNvSpPr/>
          <p:nvPr/>
        </p:nvSpPr>
        <p:spPr>
          <a:xfrm>
            <a:off x="838200" y="6366371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+mj-lt"/>
                <a:ea typeface="Arial" panose="020B0604020202020204" pitchFamily="34" charset="0"/>
              </a:rPr>
              <a:t>* p&lt;0,05; **p&lt;0,01, *** </a:t>
            </a:r>
            <a:r>
              <a:rPr lang="tr-TR" i="1" dirty="0">
                <a:latin typeface="+mj-lt"/>
              </a:rPr>
              <a:t>p&lt;0,001</a:t>
            </a:r>
            <a:r>
              <a:rPr lang="tr-T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4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055D3B-BCFE-9248-BAE7-8D171026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F30454-4960-ED49-983A-B28499B41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7D8F1C-7267-C840-93CA-F2D1D6DACE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811006" cy="61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8BEB319-EFC5-2E4E-913D-2C7FFF97ACF6}"/>
              </a:ext>
            </a:extLst>
          </p:cNvPr>
          <p:cNvSpPr/>
          <p:nvPr/>
        </p:nvSpPr>
        <p:spPr>
          <a:xfrm>
            <a:off x="10494201" y="365125"/>
            <a:ext cx="1096549" cy="5749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0F15608-11FB-0446-80B7-383658EB5CD3}"/>
              </a:ext>
            </a:extLst>
          </p:cNvPr>
          <p:cNvSpPr txBox="1"/>
          <p:nvPr/>
        </p:nvSpPr>
        <p:spPr>
          <a:xfrm>
            <a:off x="382370" y="180459"/>
            <a:ext cx="279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HEKa</a:t>
            </a:r>
            <a:r>
              <a:rPr lang="tr-TR" dirty="0"/>
              <a:t>: </a:t>
            </a:r>
            <a:r>
              <a:rPr lang="tr-TR" dirty="0" err="1"/>
              <a:t>Keratinocyctes</a:t>
            </a:r>
            <a:endParaRPr lang="tr-TR" dirty="0"/>
          </a:p>
          <a:p>
            <a:r>
              <a:rPr lang="tr-TR" dirty="0"/>
              <a:t>CCD1079Sk: </a:t>
            </a:r>
            <a:r>
              <a:rPr lang="tr-TR" dirty="0" err="1"/>
              <a:t>Fibroblasts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FCBC5D1-6011-3F4C-8AAD-A3F1F7D0AC40}"/>
              </a:ext>
            </a:extLst>
          </p:cNvPr>
          <p:cNvSpPr/>
          <p:nvPr/>
        </p:nvSpPr>
        <p:spPr>
          <a:xfrm>
            <a:off x="838200" y="6366371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+mj-lt"/>
                <a:ea typeface="Arial" panose="020B0604020202020204" pitchFamily="34" charset="0"/>
              </a:rPr>
              <a:t>* p&lt;0,05; **p&lt;0,01, *** </a:t>
            </a:r>
            <a:r>
              <a:rPr lang="tr-TR" i="1" dirty="0">
                <a:latin typeface="+mj-lt"/>
              </a:rPr>
              <a:t>p&lt;0,001</a:t>
            </a:r>
            <a:r>
              <a:rPr lang="tr-T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6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BF9598-C46C-F645-BB06-1120C454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+mn-lt"/>
              </a:rPr>
              <a:t>Plan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0708A5-0EE3-D24B-A617-EB52AFA0A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hypothesis</a:t>
            </a:r>
            <a:endParaRPr lang="tr-TR" dirty="0"/>
          </a:p>
          <a:p>
            <a:r>
              <a:rPr lang="tr-TR" dirty="0" err="1"/>
              <a:t>Objectives</a:t>
            </a:r>
            <a:r>
              <a:rPr lang="tr-TR" dirty="0"/>
              <a:t> </a:t>
            </a:r>
          </a:p>
          <a:p>
            <a:r>
              <a:rPr lang="tr-TR" dirty="0" err="1"/>
              <a:t>Materials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methods</a:t>
            </a:r>
            <a:endParaRPr lang="tr-TR" dirty="0"/>
          </a:p>
          <a:p>
            <a:r>
              <a:rPr lang="tr-TR" dirty="0"/>
              <a:t>Analysis of Data</a:t>
            </a:r>
          </a:p>
          <a:p>
            <a:r>
              <a:rPr lang="tr-TR" dirty="0" err="1"/>
              <a:t>Results</a:t>
            </a:r>
            <a:endParaRPr lang="tr-TR" dirty="0"/>
          </a:p>
          <a:p>
            <a:r>
              <a:rPr lang="tr-TR" dirty="0" err="1"/>
              <a:t>Discussion</a:t>
            </a:r>
            <a:r>
              <a:rPr lang="tr-TR" dirty="0"/>
              <a:t> </a:t>
            </a:r>
          </a:p>
          <a:p>
            <a:r>
              <a:rPr lang="tr-TR" dirty="0" err="1"/>
              <a:t>Conclusion</a:t>
            </a:r>
            <a:endParaRPr lang="tr-TR" dirty="0"/>
          </a:p>
          <a:p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Aims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252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F8DAEF-061B-F544-A2AF-9C711668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B99992-5D19-1B42-82F6-4F073573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4095F2-FDCD-C74C-AC76-6BBF3DFA35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786"/>
            <a:ext cx="10515600" cy="6039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E41ED1-9738-CE4E-B5AA-F4B336F174B0}"/>
              </a:ext>
            </a:extLst>
          </p:cNvPr>
          <p:cNvSpPr/>
          <p:nvPr/>
        </p:nvSpPr>
        <p:spPr>
          <a:xfrm>
            <a:off x="10005686" y="365125"/>
            <a:ext cx="1096549" cy="5749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364DA10-52B5-7243-B91A-17E542F8127C}"/>
              </a:ext>
            </a:extLst>
          </p:cNvPr>
          <p:cNvSpPr txBox="1"/>
          <p:nvPr/>
        </p:nvSpPr>
        <p:spPr>
          <a:xfrm>
            <a:off x="382370" y="180459"/>
            <a:ext cx="279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HEKa</a:t>
            </a:r>
            <a:r>
              <a:rPr lang="tr-TR" dirty="0"/>
              <a:t>: </a:t>
            </a:r>
            <a:r>
              <a:rPr lang="tr-TR" dirty="0" err="1"/>
              <a:t>Keratinocyctes</a:t>
            </a:r>
            <a:endParaRPr lang="tr-TR" dirty="0"/>
          </a:p>
          <a:p>
            <a:r>
              <a:rPr lang="tr-TR" dirty="0"/>
              <a:t>CCD1079Sk: </a:t>
            </a:r>
            <a:r>
              <a:rPr lang="tr-TR" dirty="0" err="1"/>
              <a:t>Fibroblasts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FA94DE6-20A1-5449-A781-9A5707BB56AC}"/>
              </a:ext>
            </a:extLst>
          </p:cNvPr>
          <p:cNvSpPr/>
          <p:nvPr/>
        </p:nvSpPr>
        <p:spPr>
          <a:xfrm>
            <a:off x="838200" y="6366371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+mj-lt"/>
                <a:ea typeface="Arial" panose="020B0604020202020204" pitchFamily="34" charset="0"/>
              </a:rPr>
              <a:t>* p&lt;0,05; **p&lt;0,01, *** </a:t>
            </a:r>
            <a:r>
              <a:rPr lang="tr-TR" i="1" dirty="0">
                <a:latin typeface="+mj-lt"/>
              </a:rPr>
              <a:t>p&lt;0,001</a:t>
            </a:r>
            <a:r>
              <a:rPr lang="tr-T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967C63-9649-8146-8848-5DE26954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Other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parameters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071BC4-47C5-BF4D-B088-F88CAE16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Glutathione</a:t>
            </a:r>
            <a:r>
              <a:rPr lang="tr-TR" dirty="0"/>
              <a:t> Level</a:t>
            </a:r>
          </a:p>
          <a:p>
            <a:r>
              <a:rPr lang="tr-TR" dirty="0" err="1"/>
              <a:t>Apoptosis</a:t>
            </a:r>
            <a:endParaRPr lang="tr-TR" dirty="0"/>
          </a:p>
          <a:p>
            <a:r>
              <a:rPr lang="tr-TR" dirty="0" err="1"/>
              <a:t>Intracellular</a:t>
            </a:r>
            <a:r>
              <a:rPr lang="tr-TR" dirty="0"/>
              <a:t> ROS</a:t>
            </a:r>
          </a:p>
          <a:p>
            <a:r>
              <a:rPr lang="tr-TR" dirty="0" err="1"/>
              <a:t>Intracelluler</a:t>
            </a:r>
            <a:r>
              <a:rPr lang="tr-TR" dirty="0"/>
              <a:t> </a:t>
            </a:r>
            <a:r>
              <a:rPr lang="tr-TR" dirty="0" err="1"/>
              <a:t>calcium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63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9CCFB2-1305-C442-A079-8C6A9A3CA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4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sz="4400" dirty="0" err="1">
                <a:solidFill>
                  <a:srgbClr val="C00000"/>
                </a:solidFill>
              </a:rPr>
              <a:t>Visualization</a:t>
            </a:r>
            <a:r>
              <a:rPr lang="tr-TR" sz="4400" dirty="0">
                <a:solidFill>
                  <a:srgbClr val="C00000"/>
                </a:solidFill>
              </a:rPr>
              <a:t> of </a:t>
            </a:r>
            <a:r>
              <a:rPr lang="tr-TR" sz="4400" dirty="0" err="1">
                <a:solidFill>
                  <a:srgbClr val="C00000"/>
                </a:solidFill>
              </a:rPr>
              <a:t>wound</a:t>
            </a:r>
            <a:r>
              <a:rPr lang="tr-TR" sz="4400" dirty="0">
                <a:solidFill>
                  <a:srgbClr val="C00000"/>
                </a:solidFill>
              </a:rPr>
              <a:t> </a:t>
            </a:r>
            <a:r>
              <a:rPr lang="tr-TR" sz="4400" dirty="0" err="1">
                <a:solidFill>
                  <a:srgbClr val="C00000"/>
                </a:solidFill>
              </a:rPr>
              <a:t>healing</a:t>
            </a:r>
            <a:r>
              <a:rPr lang="tr-TR" sz="4400" dirty="0">
                <a:solidFill>
                  <a:srgbClr val="C00000"/>
                </a:solidFill>
              </a:rPr>
              <a:t> at </a:t>
            </a:r>
            <a:r>
              <a:rPr lang="tr-TR" sz="4400" dirty="0" err="1">
                <a:solidFill>
                  <a:srgbClr val="C00000"/>
                </a:solidFill>
              </a:rPr>
              <a:t>different</a:t>
            </a:r>
            <a:r>
              <a:rPr lang="tr-TR" sz="4400" dirty="0">
                <a:solidFill>
                  <a:srgbClr val="C00000"/>
                </a:solidFill>
              </a:rPr>
              <a:t> </a:t>
            </a:r>
            <a:r>
              <a:rPr lang="tr-TR" sz="4400" dirty="0" err="1">
                <a:solidFill>
                  <a:srgbClr val="C00000"/>
                </a:solidFill>
              </a:rPr>
              <a:t>doses</a:t>
            </a:r>
            <a:r>
              <a:rPr lang="tr-TR" sz="4400" dirty="0">
                <a:solidFill>
                  <a:srgbClr val="C00000"/>
                </a:solidFill>
              </a:rPr>
              <a:t> </a:t>
            </a:r>
            <a:endParaRPr lang="en-US" sz="4400" b="0" dirty="0">
              <a:solidFill>
                <a:srgbClr val="C00000"/>
              </a:solidFill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83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82C058-7680-A64A-8EC3-67FDF0DC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3A8620-BE9F-7544-92D4-95C5C9AE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58E224-F261-8144-802E-51728FECE0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723"/>
            <a:ext cx="11487150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56A18C70-D608-9D42-9C5F-4A75E72F784F}"/>
              </a:ext>
            </a:extLst>
          </p:cNvPr>
          <p:cNvSpPr/>
          <p:nvPr/>
        </p:nvSpPr>
        <p:spPr>
          <a:xfrm>
            <a:off x="9834563" y="4634630"/>
            <a:ext cx="1990008" cy="21963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Çerçeve 5">
            <a:extLst>
              <a:ext uri="{FF2B5EF4-FFF2-40B4-BE49-F238E27FC236}">
                <a16:creationId xmlns:a16="http://schemas.microsoft.com/office/drawing/2014/main" id="{C812960B-017F-CA46-9B2A-A88C531CED66}"/>
              </a:ext>
            </a:extLst>
          </p:cNvPr>
          <p:cNvSpPr/>
          <p:nvPr/>
        </p:nvSpPr>
        <p:spPr>
          <a:xfrm rot="18818289">
            <a:off x="1868367" y="632373"/>
            <a:ext cx="625484" cy="177478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4B6871-2FD7-3544-BC64-FBAED1B0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E5D238-7729-CC4A-91FE-DC1F2AF3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E24FB9-F649-EF45-B460-39482784B9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" y="137786"/>
            <a:ext cx="11674258" cy="6720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928B8B2-5720-1A45-90EF-BAF91FC51A33}"/>
              </a:ext>
            </a:extLst>
          </p:cNvPr>
          <p:cNvSpPr/>
          <p:nvPr/>
        </p:nvSpPr>
        <p:spPr>
          <a:xfrm>
            <a:off x="9922245" y="4661638"/>
            <a:ext cx="1990008" cy="21963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3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78A5DD-843E-D645-B118-6A45E53C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A4D9AD-4EC7-DD42-910E-EDEAF538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9DFAAB-CF06-4749-A4D6-4D365AE446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0"/>
            <a:ext cx="115157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B52A53C-7269-644F-B5DB-E3BBE92A82B5}"/>
              </a:ext>
            </a:extLst>
          </p:cNvPr>
          <p:cNvSpPr/>
          <p:nvPr/>
        </p:nvSpPr>
        <p:spPr>
          <a:xfrm>
            <a:off x="10011508" y="4841631"/>
            <a:ext cx="1704242" cy="16512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1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F1F074-3150-044D-B927-6F384B6A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Discussion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7CCE23-AD69-2345-8954-EA2BF628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385"/>
            <a:ext cx="10515600" cy="4283578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Resim 7" descr="metin, iç meka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E3CD3FD-0702-E14A-8247-2A8412B8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27" y="1893385"/>
            <a:ext cx="5142673" cy="1580400"/>
          </a:xfrm>
          <a:prstGeom prst="rect">
            <a:avLst/>
          </a:prstGeom>
        </p:spPr>
      </p:pic>
      <p:pic>
        <p:nvPicPr>
          <p:cNvPr id="10" name="Resim 9" descr="metin içeren bir resim&#10;&#10;Açıklama otomatik olarak oluşturuldu">
            <a:extLst>
              <a:ext uri="{FF2B5EF4-FFF2-40B4-BE49-F238E27FC236}">
                <a16:creationId xmlns:a16="http://schemas.microsoft.com/office/drawing/2014/main" id="{AAA716B2-A88B-D143-A9A9-9420AD2CC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35" y="4402912"/>
            <a:ext cx="6260434" cy="152826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D261F0A5-3726-9849-B244-5014D2BBAFE0}"/>
              </a:ext>
            </a:extLst>
          </p:cNvPr>
          <p:cNvSpPr txBox="1"/>
          <p:nvPr/>
        </p:nvSpPr>
        <p:spPr>
          <a:xfrm>
            <a:off x="6591300" y="2099053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/>
              <a:t>Curcumin</a:t>
            </a:r>
            <a:r>
              <a:rPr lang="tr-TR" sz="2200" dirty="0"/>
              <a:t> </a:t>
            </a:r>
            <a:r>
              <a:rPr lang="tr-TR" sz="2200" dirty="0" err="1"/>
              <a:t>provided</a:t>
            </a:r>
            <a:r>
              <a:rPr lang="tr-TR" sz="2200" dirty="0"/>
              <a:t> </a:t>
            </a:r>
            <a:r>
              <a:rPr lang="tr-TR" sz="2200" dirty="0" err="1"/>
              <a:t>positive</a:t>
            </a:r>
            <a:r>
              <a:rPr lang="tr-TR" sz="2200" dirty="0"/>
              <a:t> </a:t>
            </a:r>
            <a:r>
              <a:rPr lang="tr-TR" sz="2200" dirty="0" err="1"/>
              <a:t>effects</a:t>
            </a:r>
            <a:r>
              <a:rPr lang="tr-TR" sz="2200" dirty="0"/>
              <a:t> on </a:t>
            </a:r>
            <a:r>
              <a:rPr lang="tr-TR" sz="2200" dirty="0" err="1"/>
              <a:t>wound</a:t>
            </a:r>
            <a:r>
              <a:rPr lang="tr-TR" sz="2200" dirty="0"/>
              <a:t> </a:t>
            </a:r>
            <a:r>
              <a:rPr lang="tr-TR" sz="2200" dirty="0" err="1"/>
              <a:t>healing</a:t>
            </a:r>
            <a:r>
              <a:rPr lang="tr-TR" sz="2200" dirty="0"/>
              <a:t>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E88611C-F21B-BD46-8D61-4187B20A76B1}"/>
              </a:ext>
            </a:extLst>
          </p:cNvPr>
          <p:cNvSpPr txBox="1"/>
          <p:nvPr/>
        </p:nvSpPr>
        <p:spPr>
          <a:xfrm>
            <a:off x="6591300" y="4613044"/>
            <a:ext cx="5152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/>
              <a:t>Some</a:t>
            </a:r>
            <a:r>
              <a:rPr lang="tr-TR" sz="2200" dirty="0"/>
              <a:t> </a:t>
            </a:r>
            <a:r>
              <a:rPr lang="tr-TR" sz="2200" dirty="0" err="1"/>
              <a:t>antihypertensive</a:t>
            </a:r>
            <a:r>
              <a:rPr lang="tr-TR" sz="2200" dirty="0"/>
              <a:t> </a:t>
            </a:r>
            <a:r>
              <a:rPr lang="tr-TR" sz="2200" dirty="0" err="1"/>
              <a:t>drugs</a:t>
            </a:r>
            <a:r>
              <a:rPr lang="tr-TR" sz="2200" dirty="0"/>
              <a:t> </a:t>
            </a:r>
            <a:r>
              <a:rPr lang="tr-TR" sz="2200" dirty="0" err="1"/>
              <a:t>improve</a:t>
            </a:r>
            <a:r>
              <a:rPr lang="tr-TR" sz="2200" dirty="0"/>
              <a:t> </a:t>
            </a:r>
            <a:r>
              <a:rPr lang="tr-TR" sz="2200" dirty="0" err="1"/>
              <a:t>wound</a:t>
            </a:r>
            <a:r>
              <a:rPr lang="tr-TR" sz="2200" dirty="0"/>
              <a:t> </a:t>
            </a:r>
            <a:r>
              <a:rPr lang="tr-TR" sz="2200" dirty="0" err="1"/>
              <a:t>healing</a:t>
            </a:r>
            <a:r>
              <a:rPr lang="tr-TR" sz="2200" dirty="0"/>
              <a:t> </a:t>
            </a:r>
            <a:r>
              <a:rPr lang="tr-TR" sz="2200" dirty="0" err="1"/>
              <a:t>while</a:t>
            </a:r>
            <a:r>
              <a:rPr lang="tr-TR" sz="2200" dirty="0"/>
              <a:t> </a:t>
            </a:r>
            <a:r>
              <a:rPr lang="tr-TR" sz="2200" dirty="0" err="1"/>
              <a:t>some</a:t>
            </a:r>
            <a:r>
              <a:rPr lang="tr-TR" sz="2200" dirty="0"/>
              <a:t> of </a:t>
            </a:r>
            <a:r>
              <a:rPr lang="tr-TR" sz="2200" dirty="0" err="1"/>
              <a:t>them</a:t>
            </a:r>
            <a:r>
              <a:rPr lang="tr-TR" sz="2200" dirty="0"/>
              <a:t> </a:t>
            </a:r>
            <a:r>
              <a:rPr lang="tr-TR" sz="2200" dirty="0" err="1"/>
              <a:t>caused</a:t>
            </a:r>
            <a:r>
              <a:rPr lang="tr-TR" sz="2200" dirty="0"/>
              <a:t> a </a:t>
            </a:r>
            <a:r>
              <a:rPr lang="tr-TR" sz="2200" dirty="0" err="1"/>
              <a:t>delay</a:t>
            </a:r>
            <a:r>
              <a:rPr lang="tr-T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3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2057E2-49D1-9B4D-8500-DADEBFF9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Limitations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7EA700-4C79-4441-9883-789AC190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359"/>
            <a:ext cx="4710830" cy="4351338"/>
          </a:xfrm>
        </p:spPr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vitro</a:t>
            </a:r>
            <a:r>
              <a:rPr lang="tr-TR" dirty="0"/>
              <a:t> </a:t>
            </a:r>
            <a:r>
              <a:rPr lang="tr-TR" dirty="0" err="1"/>
              <a:t>study</a:t>
            </a:r>
            <a:endParaRPr lang="tr-TR" dirty="0"/>
          </a:p>
          <a:p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microenvironment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skin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26D33B78-326D-A947-97E7-7945A4C5D3FB}"/>
              </a:ext>
            </a:extLst>
          </p:cNvPr>
          <p:cNvSpPr txBox="1">
            <a:spLocks/>
          </p:cNvSpPr>
          <p:nvPr/>
        </p:nvSpPr>
        <p:spPr>
          <a:xfrm>
            <a:off x="7189940" y="365124"/>
            <a:ext cx="2981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solidFill>
                  <a:srgbClr val="C00000"/>
                </a:solidFill>
              </a:rPr>
              <a:t>Strength</a:t>
            </a: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15B63C57-9126-8942-9ADA-E8640EDAE7B6}"/>
              </a:ext>
            </a:extLst>
          </p:cNvPr>
          <p:cNvSpPr txBox="1">
            <a:spLocks/>
          </p:cNvSpPr>
          <p:nvPr/>
        </p:nvSpPr>
        <p:spPr>
          <a:xfrm>
            <a:off x="6096000" y="1938359"/>
            <a:ext cx="47108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First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reporting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Metformin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Coenzyme</a:t>
            </a:r>
            <a:r>
              <a:rPr lang="tr-TR" dirty="0"/>
              <a:t> Q10 on </a:t>
            </a:r>
            <a:r>
              <a:rPr lang="tr-TR" dirty="0" err="1"/>
              <a:t>wound</a:t>
            </a:r>
            <a:r>
              <a:rPr lang="tr-TR" dirty="0"/>
              <a:t> model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20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A3C26-94C4-A24C-A612-7E867FA5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Conclusion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3B6769-32BB-2740-9DD9-B95C53F36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Increasing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combined</a:t>
            </a:r>
            <a:r>
              <a:rPr lang="tr-TR" dirty="0"/>
              <a:t> </a:t>
            </a:r>
            <a:r>
              <a:rPr lang="tr-TR" dirty="0" err="1"/>
              <a:t>doses</a:t>
            </a:r>
            <a:r>
              <a:rPr lang="tr-TR" dirty="0"/>
              <a:t> of </a:t>
            </a:r>
            <a:r>
              <a:rPr lang="tr-TR" dirty="0" err="1"/>
              <a:t>Metformin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CoQ10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found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in </a:t>
            </a:r>
            <a:r>
              <a:rPr lang="tr-TR" dirty="0" err="1"/>
              <a:t>reducing</a:t>
            </a:r>
            <a:r>
              <a:rPr lang="tr-TR" dirty="0"/>
              <a:t> </a:t>
            </a:r>
            <a:r>
              <a:rPr lang="tr-TR" dirty="0" err="1"/>
              <a:t>inflammation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increasing</a:t>
            </a:r>
            <a:r>
              <a:rPr lang="tr-TR" dirty="0"/>
              <a:t> </a:t>
            </a:r>
            <a:r>
              <a:rPr lang="tr-TR" dirty="0" err="1"/>
              <a:t>proliferation</a:t>
            </a:r>
            <a:r>
              <a:rPr lang="tr-TR" dirty="0"/>
              <a:t> in </a:t>
            </a:r>
            <a:r>
              <a:rPr lang="tr-TR" i="1" dirty="0"/>
              <a:t>in </a:t>
            </a:r>
            <a:r>
              <a:rPr lang="tr-TR" i="1" dirty="0" err="1"/>
              <a:t>vitro</a:t>
            </a:r>
            <a:r>
              <a:rPr lang="tr-TR" i="1" dirty="0"/>
              <a:t> </a:t>
            </a:r>
            <a:r>
              <a:rPr lang="tr-TR" dirty="0" err="1"/>
              <a:t>wound</a:t>
            </a:r>
            <a:r>
              <a:rPr lang="tr-TR" dirty="0"/>
              <a:t> model.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35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E21D8A-739B-914B-8781-92E265F8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  <a:latin typeface="+mn-lt"/>
              </a:rPr>
              <a:t>Future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+mn-lt"/>
              </a:rPr>
              <a:t>Aims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ADB760-F426-C048-9D1C-F8E7403E0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Animal</a:t>
            </a:r>
            <a:r>
              <a:rPr lang="tr-TR" dirty="0"/>
              <a:t> </a:t>
            </a:r>
            <a:r>
              <a:rPr lang="tr-TR" dirty="0" err="1"/>
              <a:t>experiment</a:t>
            </a:r>
            <a:r>
              <a:rPr lang="tr-TR" dirty="0"/>
              <a:t> </a:t>
            </a:r>
            <a:r>
              <a:rPr lang="tr-TR" dirty="0" err="1"/>
              <a:t>ethics</a:t>
            </a:r>
            <a:r>
              <a:rPr lang="tr-TR" dirty="0"/>
              <a:t> </a:t>
            </a:r>
            <a:r>
              <a:rPr lang="tr-TR" dirty="0" err="1"/>
              <a:t>committee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 err="1"/>
              <a:t>Further</a:t>
            </a:r>
            <a:r>
              <a:rPr lang="tr-TR" dirty="0"/>
              <a:t> </a:t>
            </a:r>
            <a:r>
              <a:rPr lang="tr-TR" dirty="0" err="1"/>
              <a:t>formulations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animal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conducted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obtain</a:t>
            </a:r>
            <a:r>
              <a:rPr lang="tr-TR" dirty="0"/>
              <a:t> </a:t>
            </a:r>
            <a:r>
              <a:rPr lang="tr-TR" dirty="0" err="1"/>
              <a:t>better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198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198A48-07D4-D142-8860-3FBEDA75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2D0AFC-8E50-174E-A9D4-5E37F6FA1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</a:rPr>
              <a:t>Wound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healing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is a set of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growth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regeneration</a:t>
            </a:r>
            <a:r>
              <a:rPr lang="tr-TR" dirty="0"/>
              <a:t>.</a:t>
            </a:r>
          </a:p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consists</a:t>
            </a:r>
            <a:r>
              <a:rPr lang="tr-TR" dirty="0"/>
              <a:t> of </a:t>
            </a:r>
            <a:r>
              <a:rPr lang="tr-TR" dirty="0" err="1"/>
              <a:t>intertwined</a:t>
            </a:r>
            <a:r>
              <a:rPr lang="tr-TR" dirty="0"/>
              <a:t> </a:t>
            </a:r>
            <a:r>
              <a:rPr lang="tr-TR" dirty="0" err="1"/>
              <a:t>stages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hemostasis</a:t>
            </a:r>
            <a:r>
              <a:rPr lang="tr-TR" dirty="0"/>
              <a:t>, </a:t>
            </a:r>
            <a:r>
              <a:rPr lang="tr-TR" dirty="0" err="1"/>
              <a:t>inflammation</a:t>
            </a:r>
            <a:r>
              <a:rPr lang="tr-TR" dirty="0"/>
              <a:t>, </a:t>
            </a:r>
            <a:r>
              <a:rPr lang="tr-TR" dirty="0" err="1"/>
              <a:t>migration</a:t>
            </a:r>
            <a:r>
              <a:rPr lang="tr-TR" dirty="0"/>
              <a:t>, </a:t>
            </a:r>
            <a:r>
              <a:rPr lang="tr-TR" dirty="0" err="1"/>
              <a:t>proliferation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maturation.</a:t>
            </a:r>
            <a:r>
              <a:rPr lang="tr-TR" baseline="30000" dirty="0"/>
              <a:t>1 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4512A4-2918-5F4B-AD2E-09918717469E}"/>
              </a:ext>
            </a:extLst>
          </p:cNvPr>
          <p:cNvSpPr txBox="1"/>
          <p:nvPr/>
        </p:nvSpPr>
        <p:spPr>
          <a:xfrm>
            <a:off x="838200" y="5853797"/>
            <a:ext cx="1116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aseline="30000" dirty="0"/>
              <a:t>1</a:t>
            </a:r>
            <a:r>
              <a:rPr lang="tr-TR" dirty="0"/>
              <a:t>(</a:t>
            </a:r>
            <a:r>
              <a:rPr lang="tr-TR" dirty="0" err="1"/>
              <a:t>Percival</a:t>
            </a:r>
            <a:r>
              <a:rPr lang="tr-TR" dirty="0"/>
              <a:t>, 2002)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22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62EDA1-A3F4-CD4F-995C-D6919A77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Referances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7E4EB4-9550-B640-983C-82FF6EAE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tr-TR" sz="1600" baseline="30000" dirty="0"/>
              <a:t>1</a:t>
            </a:r>
            <a:r>
              <a:rPr lang="tr-TR" sz="1600" dirty="0"/>
              <a:t>Percival, N. J. (2002). </a:t>
            </a:r>
            <a:r>
              <a:rPr lang="tr-TR" sz="1600" dirty="0" err="1"/>
              <a:t>Classification</a:t>
            </a:r>
            <a:r>
              <a:rPr lang="tr-TR" sz="1600" dirty="0"/>
              <a:t> of </a:t>
            </a:r>
            <a:r>
              <a:rPr lang="tr-TR" sz="1600" dirty="0" err="1"/>
              <a:t>wounds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their</a:t>
            </a:r>
            <a:r>
              <a:rPr lang="tr-TR" sz="1600" dirty="0"/>
              <a:t> </a:t>
            </a:r>
            <a:r>
              <a:rPr lang="tr-TR" sz="1600" dirty="0" err="1"/>
              <a:t>management</a:t>
            </a:r>
            <a:r>
              <a:rPr lang="tr-TR" sz="1600" dirty="0"/>
              <a:t>. </a:t>
            </a:r>
            <a:r>
              <a:rPr lang="tr-TR" sz="1600" i="1" dirty="0" err="1"/>
              <a:t>Surgery</a:t>
            </a:r>
            <a:r>
              <a:rPr lang="tr-TR" sz="1600" i="1" dirty="0"/>
              <a:t> (Oxford), 20</a:t>
            </a:r>
            <a:r>
              <a:rPr lang="tr-TR" sz="1600" dirty="0"/>
              <a:t>(5), 114-117. </a:t>
            </a:r>
          </a:p>
          <a:p>
            <a:r>
              <a:rPr lang="tr-TR" sz="1600" baseline="30000" dirty="0"/>
              <a:t>2</a:t>
            </a:r>
            <a:r>
              <a:rPr lang="tr-TR" sz="1600" dirty="0"/>
              <a:t>Bentinger, M., Tekle, M., &amp; </a:t>
            </a:r>
            <a:r>
              <a:rPr lang="tr-TR" sz="1600" dirty="0" err="1"/>
              <a:t>Dallner</a:t>
            </a:r>
            <a:r>
              <a:rPr lang="tr-TR" sz="1600" dirty="0"/>
              <a:t>, G. (2010). </a:t>
            </a:r>
            <a:r>
              <a:rPr lang="tr-TR" sz="1600" dirty="0" err="1"/>
              <a:t>Coenzyme</a:t>
            </a:r>
            <a:r>
              <a:rPr lang="tr-TR" sz="1600" dirty="0"/>
              <a:t> </a:t>
            </a:r>
            <a:r>
              <a:rPr lang="tr-TR" sz="1600" dirty="0" err="1"/>
              <a:t>Q</a:t>
            </a:r>
            <a:r>
              <a:rPr lang="tr-TR" sz="1600" dirty="0"/>
              <a:t>–</a:t>
            </a:r>
            <a:r>
              <a:rPr lang="tr-TR" sz="1600" dirty="0" err="1"/>
              <a:t>biosynthesis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functions</a:t>
            </a:r>
            <a:r>
              <a:rPr lang="tr-TR" sz="1600" dirty="0"/>
              <a:t>. </a:t>
            </a:r>
            <a:r>
              <a:rPr lang="tr-TR" sz="1600" i="1" dirty="0" err="1"/>
              <a:t>Biochemical</a:t>
            </a:r>
            <a:r>
              <a:rPr lang="tr-TR" sz="1600" i="1" dirty="0"/>
              <a:t> </a:t>
            </a:r>
            <a:r>
              <a:rPr lang="tr-TR" sz="1600" i="1" dirty="0" err="1"/>
              <a:t>and</a:t>
            </a:r>
            <a:r>
              <a:rPr lang="tr-TR" sz="1600" i="1" dirty="0"/>
              <a:t> </a:t>
            </a:r>
            <a:r>
              <a:rPr lang="tr-TR" sz="1600" i="1" dirty="0" err="1"/>
              <a:t>biophysical</a:t>
            </a:r>
            <a:r>
              <a:rPr lang="tr-TR" sz="1600" i="1" dirty="0"/>
              <a:t> </a:t>
            </a:r>
            <a:r>
              <a:rPr lang="tr-TR" sz="1600" i="1" dirty="0" err="1"/>
              <a:t>research</a:t>
            </a:r>
            <a:r>
              <a:rPr lang="tr-TR" sz="1600" i="1" dirty="0"/>
              <a:t> </a:t>
            </a:r>
            <a:r>
              <a:rPr lang="tr-TR" sz="1600" i="1" dirty="0" err="1"/>
              <a:t>communications</a:t>
            </a:r>
            <a:r>
              <a:rPr lang="tr-TR" sz="1600" i="1" dirty="0"/>
              <a:t>, 396</a:t>
            </a:r>
            <a:r>
              <a:rPr lang="tr-TR" sz="1600" dirty="0"/>
              <a:t>(1), 74-79. </a:t>
            </a:r>
          </a:p>
          <a:p>
            <a:r>
              <a:rPr lang="tr-TR" sz="1600" baseline="30000" dirty="0"/>
              <a:t>4,8,9</a:t>
            </a:r>
            <a:r>
              <a:rPr lang="tr-TR" sz="1600" dirty="0"/>
              <a:t>Kocyigit, A., &amp; </a:t>
            </a:r>
            <a:r>
              <a:rPr lang="tr-TR" sz="1600" dirty="0" err="1"/>
              <a:t>Guler</a:t>
            </a:r>
            <a:r>
              <a:rPr lang="tr-TR" sz="1600" dirty="0"/>
              <a:t>, E. M. (2017). </a:t>
            </a:r>
            <a:r>
              <a:rPr lang="tr-TR" sz="1600" dirty="0" err="1"/>
              <a:t>Curcumin</a:t>
            </a:r>
            <a:r>
              <a:rPr lang="tr-TR" sz="1600" dirty="0"/>
              <a:t> </a:t>
            </a:r>
            <a:r>
              <a:rPr lang="tr-TR" sz="1600" dirty="0" err="1"/>
              <a:t>induce</a:t>
            </a:r>
            <a:r>
              <a:rPr lang="tr-TR" sz="1600" dirty="0"/>
              <a:t> DNA </a:t>
            </a:r>
            <a:r>
              <a:rPr lang="tr-TR" sz="1600" dirty="0" err="1"/>
              <a:t>damage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apoptosis</a:t>
            </a:r>
            <a:r>
              <a:rPr lang="tr-TR" sz="1600" dirty="0"/>
              <a:t> </a:t>
            </a:r>
            <a:r>
              <a:rPr lang="tr-TR" sz="1600" dirty="0" err="1"/>
              <a:t>through</a:t>
            </a:r>
            <a:r>
              <a:rPr lang="tr-TR" sz="1600" dirty="0"/>
              <a:t> </a:t>
            </a:r>
            <a:r>
              <a:rPr lang="tr-TR" sz="1600" dirty="0" err="1"/>
              <a:t>generation</a:t>
            </a:r>
            <a:r>
              <a:rPr lang="tr-TR" sz="1600" dirty="0"/>
              <a:t> of </a:t>
            </a:r>
            <a:r>
              <a:rPr lang="tr-TR" sz="1600" dirty="0" err="1"/>
              <a:t>reactive</a:t>
            </a:r>
            <a:r>
              <a:rPr lang="tr-TR" sz="1600" dirty="0"/>
              <a:t> </a:t>
            </a:r>
            <a:r>
              <a:rPr lang="tr-TR" sz="1600" dirty="0" err="1"/>
              <a:t>oxygen</a:t>
            </a:r>
            <a:r>
              <a:rPr lang="tr-TR" sz="1600" dirty="0"/>
              <a:t> </a:t>
            </a:r>
            <a:r>
              <a:rPr lang="tr-TR" sz="1600" dirty="0" err="1"/>
              <a:t>species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reducing</a:t>
            </a:r>
            <a:r>
              <a:rPr lang="tr-TR" sz="1600" dirty="0"/>
              <a:t> </a:t>
            </a:r>
            <a:r>
              <a:rPr lang="tr-TR" sz="1600" dirty="0" err="1"/>
              <a:t>mitochondrial</a:t>
            </a:r>
            <a:r>
              <a:rPr lang="tr-TR" sz="1600" dirty="0"/>
              <a:t> </a:t>
            </a:r>
            <a:r>
              <a:rPr lang="tr-TR" sz="1600" dirty="0" err="1"/>
              <a:t>membrane</a:t>
            </a:r>
            <a:r>
              <a:rPr lang="tr-TR" sz="1600" dirty="0"/>
              <a:t> </a:t>
            </a:r>
            <a:r>
              <a:rPr lang="tr-TR" sz="1600" dirty="0" err="1"/>
              <a:t>potential</a:t>
            </a:r>
            <a:r>
              <a:rPr lang="tr-TR" sz="1600" dirty="0"/>
              <a:t> in </a:t>
            </a:r>
            <a:r>
              <a:rPr lang="tr-TR" sz="1600" dirty="0" err="1"/>
              <a:t>melanoma</a:t>
            </a:r>
            <a:r>
              <a:rPr lang="tr-TR" sz="1600" dirty="0"/>
              <a:t> </a:t>
            </a:r>
            <a:r>
              <a:rPr lang="tr-TR" sz="1600" dirty="0" err="1"/>
              <a:t>cancer</a:t>
            </a:r>
            <a:r>
              <a:rPr lang="tr-TR" sz="1600" dirty="0"/>
              <a:t> </a:t>
            </a:r>
            <a:r>
              <a:rPr lang="tr-TR" sz="1600" dirty="0" err="1"/>
              <a:t>cells</a:t>
            </a:r>
            <a:r>
              <a:rPr lang="tr-TR" sz="1600" dirty="0"/>
              <a:t>. </a:t>
            </a:r>
            <a:r>
              <a:rPr lang="tr-TR" sz="1600" i="1" dirty="0"/>
              <a:t>Cell </a:t>
            </a:r>
            <a:r>
              <a:rPr lang="tr-TR" sz="1600" i="1" dirty="0" err="1"/>
              <a:t>Mol</a:t>
            </a:r>
            <a:r>
              <a:rPr lang="tr-TR" sz="1600" i="1" dirty="0"/>
              <a:t> </a:t>
            </a:r>
            <a:r>
              <a:rPr lang="tr-TR" sz="1600" i="1" dirty="0" err="1"/>
              <a:t>Biol</a:t>
            </a:r>
            <a:r>
              <a:rPr lang="tr-TR" sz="1600" i="1" dirty="0"/>
              <a:t> (</a:t>
            </a:r>
            <a:r>
              <a:rPr lang="tr-TR" sz="1600" i="1" dirty="0" err="1"/>
              <a:t>Noisy</a:t>
            </a:r>
            <a:r>
              <a:rPr lang="tr-TR" sz="1600" i="1" dirty="0"/>
              <a:t>-le-</a:t>
            </a:r>
            <a:r>
              <a:rPr lang="tr-TR" sz="1600" i="1" dirty="0" err="1"/>
              <a:t>grand</a:t>
            </a:r>
            <a:r>
              <a:rPr lang="tr-TR" sz="1600" i="1" dirty="0"/>
              <a:t>), 63</a:t>
            </a:r>
            <a:r>
              <a:rPr lang="tr-TR" sz="1600" dirty="0"/>
              <a:t>(11), 97-105. doi:10.14715/</a:t>
            </a:r>
            <a:r>
              <a:rPr lang="tr-TR" sz="1600" dirty="0" err="1"/>
              <a:t>cmb</a:t>
            </a:r>
            <a:r>
              <a:rPr lang="tr-TR" sz="1600" dirty="0"/>
              <a:t>/2017.63.11.17</a:t>
            </a:r>
          </a:p>
          <a:p>
            <a:r>
              <a:rPr lang="tr-TR" sz="1200" baseline="30000" dirty="0"/>
              <a:t>5</a:t>
            </a:r>
            <a:r>
              <a:rPr lang="tr-TR" sz="1600" dirty="0"/>
              <a:t>Singh, N. P. (2016).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comet</a:t>
            </a:r>
            <a:r>
              <a:rPr lang="tr-TR" sz="1600" dirty="0"/>
              <a:t> </a:t>
            </a:r>
            <a:r>
              <a:rPr lang="tr-TR" sz="1600" dirty="0" err="1"/>
              <a:t>assay</a:t>
            </a:r>
            <a:r>
              <a:rPr lang="tr-TR" sz="1600" dirty="0"/>
              <a:t>: </a:t>
            </a:r>
            <a:r>
              <a:rPr lang="tr-TR" sz="1600" dirty="0" err="1"/>
              <a:t>Reflections</a:t>
            </a:r>
            <a:r>
              <a:rPr lang="tr-TR" sz="1600" dirty="0"/>
              <a:t> on </a:t>
            </a:r>
            <a:r>
              <a:rPr lang="tr-TR" sz="1600" dirty="0" err="1"/>
              <a:t>its</a:t>
            </a:r>
            <a:r>
              <a:rPr lang="tr-TR" sz="1600" dirty="0"/>
              <a:t> </a:t>
            </a:r>
            <a:r>
              <a:rPr lang="tr-TR" sz="1600" dirty="0" err="1"/>
              <a:t>development</a:t>
            </a:r>
            <a:r>
              <a:rPr lang="tr-TR" sz="1600" dirty="0"/>
              <a:t>, </a:t>
            </a:r>
            <a:r>
              <a:rPr lang="tr-TR" sz="1600" dirty="0" err="1"/>
              <a:t>evolution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applications</a:t>
            </a:r>
            <a:r>
              <a:rPr lang="tr-TR" sz="1600" dirty="0"/>
              <a:t>. </a:t>
            </a:r>
            <a:r>
              <a:rPr lang="tr-TR" sz="1600" i="1" dirty="0"/>
              <a:t>Mutat </a:t>
            </a:r>
            <a:r>
              <a:rPr lang="tr-TR" sz="1600" i="1" dirty="0" err="1"/>
              <a:t>Res</a:t>
            </a:r>
            <a:r>
              <a:rPr lang="tr-TR" sz="1600" i="1" dirty="0"/>
              <a:t> </a:t>
            </a:r>
            <a:r>
              <a:rPr lang="tr-TR" sz="1600" i="1" dirty="0" err="1"/>
              <a:t>Rev</a:t>
            </a:r>
            <a:r>
              <a:rPr lang="tr-TR" sz="1600" i="1" dirty="0"/>
              <a:t> Mutat </a:t>
            </a:r>
            <a:r>
              <a:rPr lang="tr-TR" sz="1600" i="1" dirty="0" err="1"/>
              <a:t>Res</a:t>
            </a:r>
            <a:r>
              <a:rPr lang="tr-TR" sz="1600" i="1" dirty="0"/>
              <a:t>, 767</a:t>
            </a:r>
            <a:r>
              <a:rPr lang="tr-TR" sz="1600" dirty="0"/>
              <a:t>, 23-30. doi:10.1016/j.mrrev.2015.05.004</a:t>
            </a:r>
          </a:p>
          <a:p>
            <a:r>
              <a:rPr lang="tr-TR" sz="1600" baseline="30000" dirty="0"/>
              <a:t>6</a:t>
            </a:r>
            <a:r>
              <a:rPr lang="tr-TR" sz="1600" dirty="0"/>
              <a:t> </a:t>
            </a:r>
            <a:r>
              <a:rPr lang="tr-TR" sz="1600" dirty="0" err="1"/>
              <a:t>Günes-Bayir</a:t>
            </a:r>
            <a:r>
              <a:rPr lang="tr-TR" sz="1600" dirty="0"/>
              <a:t>, A., </a:t>
            </a:r>
            <a:r>
              <a:rPr lang="tr-TR" sz="1600" dirty="0" err="1"/>
              <a:t>Kiziltan</a:t>
            </a:r>
            <a:r>
              <a:rPr lang="tr-TR" sz="1600" dirty="0"/>
              <a:t>, H. S., </a:t>
            </a:r>
            <a:r>
              <a:rPr lang="tr-TR" sz="1600" dirty="0" err="1"/>
              <a:t>Kocyigit</a:t>
            </a:r>
            <a:r>
              <a:rPr lang="tr-TR" sz="1600" dirty="0"/>
              <a:t>, A., Güler, E. M., Karataş, E., &amp; Toprak, A. (2017). </a:t>
            </a:r>
            <a:r>
              <a:rPr lang="tr-TR" sz="1600" dirty="0" err="1"/>
              <a:t>Effects</a:t>
            </a:r>
            <a:r>
              <a:rPr lang="tr-TR" sz="1600" dirty="0"/>
              <a:t> of </a:t>
            </a:r>
            <a:r>
              <a:rPr lang="tr-TR" sz="1600" dirty="0" err="1"/>
              <a:t>natural</a:t>
            </a:r>
            <a:r>
              <a:rPr lang="tr-TR" sz="1600" dirty="0"/>
              <a:t> </a:t>
            </a:r>
            <a:r>
              <a:rPr lang="tr-TR" sz="1600" dirty="0" err="1"/>
              <a:t>phenolic</a:t>
            </a:r>
            <a:r>
              <a:rPr lang="tr-TR" sz="1600" dirty="0"/>
              <a:t> </a:t>
            </a:r>
            <a:r>
              <a:rPr lang="tr-TR" sz="1600" dirty="0" err="1"/>
              <a:t>compound</a:t>
            </a:r>
            <a:r>
              <a:rPr lang="tr-TR" sz="1600" dirty="0"/>
              <a:t> </a:t>
            </a:r>
            <a:r>
              <a:rPr lang="tr-TR" sz="1600" dirty="0" err="1"/>
              <a:t>carvacrol</a:t>
            </a:r>
            <a:r>
              <a:rPr lang="tr-TR" sz="1600" dirty="0"/>
              <a:t> on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human</a:t>
            </a:r>
            <a:r>
              <a:rPr lang="tr-TR" sz="1600" dirty="0"/>
              <a:t> </a:t>
            </a:r>
            <a:r>
              <a:rPr lang="tr-TR" sz="1600" dirty="0" err="1"/>
              <a:t>gastric</a:t>
            </a:r>
            <a:r>
              <a:rPr lang="tr-TR" sz="1600" dirty="0"/>
              <a:t> </a:t>
            </a:r>
            <a:r>
              <a:rPr lang="tr-TR" sz="1600" dirty="0" err="1"/>
              <a:t>adenocarcinoma</a:t>
            </a:r>
            <a:r>
              <a:rPr lang="tr-TR" sz="1600" dirty="0"/>
              <a:t> (AGS) </a:t>
            </a:r>
            <a:r>
              <a:rPr lang="tr-TR" sz="1600" dirty="0" err="1"/>
              <a:t>cells</a:t>
            </a:r>
            <a:r>
              <a:rPr lang="tr-TR" sz="1600" dirty="0"/>
              <a:t> in </a:t>
            </a:r>
            <a:r>
              <a:rPr lang="tr-TR" sz="1600" dirty="0" err="1"/>
              <a:t>vitro</a:t>
            </a:r>
            <a:r>
              <a:rPr lang="tr-TR" sz="1600" dirty="0"/>
              <a:t>. </a:t>
            </a:r>
            <a:r>
              <a:rPr lang="tr-TR" sz="1600" i="1" dirty="0"/>
              <a:t>Anti-</a:t>
            </a:r>
            <a:r>
              <a:rPr lang="tr-TR" sz="1600" i="1" dirty="0" err="1"/>
              <a:t>cancer</a:t>
            </a:r>
            <a:r>
              <a:rPr lang="tr-TR" sz="1600" i="1" dirty="0"/>
              <a:t> </a:t>
            </a:r>
            <a:r>
              <a:rPr lang="tr-TR" sz="1600" i="1" dirty="0" err="1"/>
              <a:t>drugs</a:t>
            </a:r>
            <a:r>
              <a:rPr lang="tr-TR" sz="1600" i="1" dirty="0"/>
              <a:t>, 28</a:t>
            </a:r>
            <a:r>
              <a:rPr lang="tr-TR" sz="1600" dirty="0"/>
              <a:t>(5), 522-530. </a:t>
            </a:r>
          </a:p>
          <a:p>
            <a:r>
              <a:rPr lang="tr-TR" sz="1600" baseline="30000" dirty="0"/>
              <a:t>7</a:t>
            </a:r>
            <a:r>
              <a:rPr lang="tr-TR" sz="1600" dirty="0"/>
              <a:t>Li, P., </a:t>
            </a:r>
            <a:r>
              <a:rPr lang="tr-TR" sz="1600" dirty="0" err="1"/>
              <a:t>Zhao</a:t>
            </a:r>
            <a:r>
              <a:rPr lang="tr-TR" sz="1600" dirty="0"/>
              <a:t>, </a:t>
            </a:r>
            <a:r>
              <a:rPr lang="tr-TR" sz="1600" dirty="0" err="1"/>
              <a:t>Q</a:t>
            </a:r>
            <a:r>
              <a:rPr lang="tr-TR" sz="1600" dirty="0"/>
              <a:t>. L., </a:t>
            </a:r>
            <a:r>
              <a:rPr lang="tr-TR" sz="1600" dirty="0" err="1"/>
              <a:t>Jawaid</a:t>
            </a:r>
            <a:r>
              <a:rPr lang="tr-TR" sz="1600" dirty="0"/>
              <a:t>, P., </a:t>
            </a:r>
            <a:r>
              <a:rPr lang="tr-TR" sz="1600" dirty="0" err="1"/>
              <a:t>Rehman</a:t>
            </a:r>
            <a:r>
              <a:rPr lang="tr-TR" sz="1600" dirty="0"/>
              <a:t>, M. U., </a:t>
            </a:r>
            <a:r>
              <a:rPr lang="tr-TR" sz="1600" dirty="0" err="1"/>
              <a:t>Sakurai</a:t>
            </a:r>
            <a:r>
              <a:rPr lang="tr-TR" sz="1600" dirty="0"/>
              <a:t>, H., &amp; </a:t>
            </a:r>
            <a:r>
              <a:rPr lang="tr-TR" sz="1600" dirty="0" err="1"/>
              <a:t>Kondo</a:t>
            </a:r>
            <a:r>
              <a:rPr lang="tr-TR" sz="1600" dirty="0"/>
              <a:t>, T. (2016). Enhancement of </a:t>
            </a:r>
            <a:r>
              <a:rPr lang="tr-TR" sz="1600" dirty="0" err="1"/>
              <a:t>hyperthermia-induced</a:t>
            </a:r>
            <a:r>
              <a:rPr lang="tr-TR" sz="1600" dirty="0"/>
              <a:t> </a:t>
            </a:r>
            <a:r>
              <a:rPr lang="tr-TR" sz="1600" dirty="0" err="1"/>
              <a:t>apoptosis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5Z-7-oxozeaenol, a TAK1 </a:t>
            </a:r>
            <a:r>
              <a:rPr lang="tr-TR" sz="1600" dirty="0" err="1"/>
              <a:t>inhibitor</a:t>
            </a:r>
            <a:r>
              <a:rPr lang="tr-TR" sz="1600" dirty="0"/>
              <a:t>, in A549 </a:t>
            </a:r>
            <a:r>
              <a:rPr lang="tr-TR" sz="1600" dirty="0" err="1"/>
              <a:t>cells</a:t>
            </a:r>
            <a:r>
              <a:rPr lang="tr-TR" sz="1600" dirty="0"/>
              <a:t>. </a:t>
            </a:r>
            <a:r>
              <a:rPr lang="tr-TR" sz="1600" i="1" dirty="0"/>
              <a:t>Cell </a:t>
            </a:r>
            <a:r>
              <a:rPr lang="tr-TR" sz="1600" i="1" dirty="0" err="1"/>
              <a:t>Stress</a:t>
            </a:r>
            <a:r>
              <a:rPr lang="tr-TR" sz="1600" i="1" dirty="0"/>
              <a:t> </a:t>
            </a:r>
            <a:r>
              <a:rPr lang="tr-TR" sz="1600" i="1" dirty="0" err="1"/>
              <a:t>Chaperones</a:t>
            </a:r>
            <a:r>
              <a:rPr lang="tr-TR" sz="1600" i="1" dirty="0"/>
              <a:t>, 21</a:t>
            </a:r>
            <a:r>
              <a:rPr lang="tr-TR" sz="1600" dirty="0"/>
              <a:t>(5), 873-881. doi:10.1007/s12192-016-0712-6</a:t>
            </a:r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endParaRPr lang="tr-TR" sz="1200" baseline="30000" dirty="0"/>
          </a:p>
          <a:p>
            <a:endParaRPr lang="tr-TR" sz="12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938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 Yazı Stok Vektör Sanatı &amp; Bilgelik'nin Daha Fazla Görseli - iStock">
            <a:extLst>
              <a:ext uri="{FF2B5EF4-FFF2-40B4-BE49-F238E27FC236}">
                <a16:creationId xmlns:a16="http://schemas.microsoft.com/office/drawing/2014/main" id="{28155E3C-E911-254A-A978-42E36337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08" y="76994"/>
            <a:ext cx="6781005" cy="678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5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773F61-4511-1A42-8209-35E51BA4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171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Q10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B5694D-CB29-FC4F-BF1E-436444EC7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734"/>
            <a:ext cx="10515600" cy="4351338"/>
          </a:xfrm>
        </p:spPr>
        <p:txBody>
          <a:bodyPr/>
          <a:lstStyle/>
          <a:p>
            <a:r>
              <a:rPr lang="tr-TR" dirty="0" err="1"/>
              <a:t>Fat-soluble</a:t>
            </a:r>
            <a:r>
              <a:rPr lang="tr-TR" dirty="0"/>
              <a:t> molecule</a:t>
            </a:r>
            <a:r>
              <a:rPr lang="tr-TR" baseline="30000" dirty="0"/>
              <a:t>2</a:t>
            </a:r>
            <a:r>
              <a:rPr lang="tr-TR" dirty="0">
                <a:effectLst/>
              </a:rPr>
              <a:t> </a:t>
            </a:r>
            <a:endParaRPr lang="tr-TR" dirty="0"/>
          </a:p>
          <a:p>
            <a:r>
              <a:rPr lang="tr-TR" dirty="0"/>
              <a:t>Vitamin-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structure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Anti-</a:t>
            </a:r>
            <a:r>
              <a:rPr lang="tr-TR" dirty="0" err="1"/>
              <a:t>diabetic</a:t>
            </a:r>
            <a:r>
              <a:rPr lang="tr-TR" dirty="0"/>
              <a:t> </a:t>
            </a:r>
            <a:r>
              <a:rPr lang="tr-TR" dirty="0" err="1"/>
              <a:t>drug</a:t>
            </a:r>
            <a:endParaRPr lang="tr-TR" dirty="0"/>
          </a:p>
          <a:p>
            <a:r>
              <a:rPr lang="tr-TR" dirty="0"/>
              <a:t>Anti-</a:t>
            </a:r>
            <a:r>
              <a:rPr lang="tr-TR" dirty="0" err="1"/>
              <a:t>inflammatory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angiogenic</a:t>
            </a:r>
            <a:r>
              <a:rPr lang="tr-TR" dirty="0"/>
              <a:t> </a:t>
            </a:r>
            <a:r>
              <a:rPr lang="tr-TR" dirty="0" err="1"/>
              <a:t>effects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DDAC1235-AEDE-3349-9935-FE2680E86C4B}"/>
              </a:ext>
            </a:extLst>
          </p:cNvPr>
          <p:cNvSpPr txBox="1">
            <a:spLocks/>
          </p:cNvSpPr>
          <p:nvPr/>
        </p:nvSpPr>
        <p:spPr>
          <a:xfrm>
            <a:off x="1026695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171B50-7E44-F149-9433-83242602B89B}"/>
              </a:ext>
            </a:extLst>
          </p:cNvPr>
          <p:cNvSpPr txBox="1"/>
          <p:nvPr/>
        </p:nvSpPr>
        <p:spPr>
          <a:xfrm>
            <a:off x="584026" y="6089976"/>
            <a:ext cx="1102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aseline="30000" dirty="0"/>
              <a:t>2</a:t>
            </a:r>
            <a:r>
              <a:rPr lang="tr-TR" dirty="0">
                <a:effectLst/>
              </a:rPr>
              <a:t> </a:t>
            </a:r>
            <a:r>
              <a:rPr lang="tr-TR" dirty="0"/>
              <a:t>(</a:t>
            </a:r>
            <a:r>
              <a:rPr lang="tr-TR" dirty="0" err="1"/>
              <a:t>Bentinger</a:t>
            </a:r>
            <a:r>
              <a:rPr lang="tr-TR" dirty="0"/>
              <a:t>, Tekle, &amp; </a:t>
            </a:r>
            <a:r>
              <a:rPr lang="tr-TR" dirty="0" err="1"/>
              <a:t>Dallner</a:t>
            </a:r>
            <a:r>
              <a:rPr lang="tr-TR" dirty="0"/>
              <a:t>, 2010; </a:t>
            </a:r>
            <a:r>
              <a:rPr lang="tr-TR" dirty="0" err="1"/>
              <a:t>Yoneda</a:t>
            </a:r>
            <a:r>
              <a:rPr lang="tr-TR" dirty="0"/>
              <a:t> et al., 2014) </a:t>
            </a:r>
          </a:p>
        </p:txBody>
      </p:sp>
    </p:spTree>
    <p:extLst>
      <p:ext uri="{BB962C8B-B14F-4D97-AF65-F5344CB8AC3E}">
        <p14:creationId xmlns:p14="http://schemas.microsoft.com/office/powerpoint/2010/main" val="39405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53312C-CAB3-0843-BD39-34281E9C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solidFill>
                  <a:srgbClr val="C00000"/>
                </a:solidFill>
                <a:latin typeface="+mn-lt"/>
              </a:rPr>
              <a:t>Research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+mn-lt"/>
              </a:rPr>
              <a:t>hypothesis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C441AC-B303-AF40-9C03-7961CF222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Metformin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Coenzyme</a:t>
            </a:r>
            <a:r>
              <a:rPr lang="tr-TR" dirty="0"/>
              <a:t> Q10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migration</a:t>
            </a:r>
            <a:r>
              <a:rPr lang="tr-TR" dirty="0"/>
              <a:t> of </a:t>
            </a:r>
            <a:r>
              <a:rPr lang="tr-TR" dirty="0" err="1"/>
              <a:t>cells</a:t>
            </a:r>
            <a:r>
              <a:rPr lang="tr-TR" dirty="0"/>
              <a:t>,  </a:t>
            </a:r>
            <a:r>
              <a:rPr lang="tr-TR" dirty="0" err="1"/>
              <a:t>show</a:t>
            </a:r>
            <a:r>
              <a:rPr lang="tr-TR" dirty="0"/>
              <a:t> anti-</a:t>
            </a:r>
            <a:r>
              <a:rPr lang="tr-TR" dirty="0" err="1"/>
              <a:t>inflammatory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antioxidant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wound</a:t>
            </a:r>
            <a:r>
              <a:rPr lang="tr-TR" dirty="0"/>
              <a:t> model </a:t>
            </a:r>
            <a:r>
              <a:rPr lang="tr-TR" dirty="0" err="1"/>
              <a:t>created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dermal</a:t>
            </a:r>
            <a:r>
              <a:rPr lang="tr-TR" dirty="0"/>
              <a:t> </a:t>
            </a:r>
            <a:r>
              <a:rPr lang="tr-TR" dirty="0" err="1"/>
              <a:t>fibroblasts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keratinocytes</a:t>
            </a:r>
            <a:r>
              <a:rPr lang="tr-TR" dirty="0"/>
              <a:t>.</a:t>
            </a:r>
          </a:p>
        </p:txBody>
      </p:sp>
      <p:pic>
        <p:nvPicPr>
          <p:cNvPr id="1026" name="Picture 2" descr="8 Different Types of Hypotheses (Plus Essential Facts) – Nayturr">
            <a:extLst>
              <a:ext uri="{FF2B5EF4-FFF2-40B4-BE49-F238E27FC236}">
                <a16:creationId xmlns:a16="http://schemas.microsoft.com/office/drawing/2014/main" id="{783970F8-7AB2-664B-AAF3-B3E9CE357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69" y="3570381"/>
            <a:ext cx="3908062" cy="26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BB0AC6-425B-834E-8CFF-8FC11FC5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solidFill>
                  <a:srgbClr val="C00000"/>
                </a:solidFill>
                <a:latin typeface="+mn-lt"/>
              </a:rPr>
              <a:t>Objectives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79C1E6-977C-E743-98B8-38B498D28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094"/>
            <a:ext cx="10183368" cy="43516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show</a:t>
            </a:r>
            <a:r>
              <a:rPr lang="tr-TR" b="1" dirty="0"/>
              <a:t> </a:t>
            </a:r>
          </a:p>
          <a:p>
            <a:r>
              <a:rPr lang="tr-TR" dirty="0" err="1"/>
              <a:t>Wound</a:t>
            </a:r>
            <a:r>
              <a:rPr lang="tr-TR" dirty="0"/>
              <a:t> </a:t>
            </a:r>
            <a:r>
              <a:rPr lang="tr-TR" dirty="0" err="1"/>
              <a:t>healing</a:t>
            </a:r>
            <a:endParaRPr lang="tr-TR" dirty="0"/>
          </a:p>
          <a:p>
            <a:r>
              <a:rPr lang="tr-TR" dirty="0"/>
              <a:t>Anti-</a:t>
            </a:r>
            <a:r>
              <a:rPr lang="tr-TR" dirty="0" err="1"/>
              <a:t>inflammatory</a:t>
            </a:r>
            <a:r>
              <a:rPr lang="tr-TR" dirty="0"/>
              <a:t> </a:t>
            </a:r>
          </a:p>
          <a:p>
            <a:r>
              <a:rPr lang="tr-TR" dirty="0" err="1"/>
              <a:t>Antioxidant</a:t>
            </a:r>
            <a:r>
              <a:rPr lang="tr-TR" dirty="0"/>
              <a:t> </a:t>
            </a:r>
            <a:r>
              <a:rPr lang="tr-TR" dirty="0" err="1"/>
              <a:t>activities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8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B0728273-ED8A-45AF-94C3-6A4B6F64BA9E}"/>
              </a:ext>
            </a:extLst>
          </p:cNvPr>
          <p:cNvSpPr txBox="1">
            <a:spLocks/>
          </p:cNvSpPr>
          <p:nvPr/>
        </p:nvSpPr>
        <p:spPr>
          <a:xfrm>
            <a:off x="838200" y="26348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rgbClr val="C00000"/>
                </a:solidFill>
              </a:rPr>
              <a:t>MATERIALS </a:t>
            </a:r>
            <a:r>
              <a:rPr lang="tr-TR" b="1" dirty="0" err="1">
                <a:solidFill>
                  <a:srgbClr val="C00000"/>
                </a:solidFill>
              </a:rPr>
              <a:t>and</a:t>
            </a:r>
            <a:r>
              <a:rPr lang="tr-TR" b="1" dirty="0">
                <a:solidFill>
                  <a:srgbClr val="C00000"/>
                </a:solidFill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13793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6187E0C-B1DD-4ECB-94C2-089D2963D2E9}"/>
              </a:ext>
            </a:extLst>
          </p:cNvPr>
          <p:cNvSpPr/>
          <p:nvPr/>
        </p:nvSpPr>
        <p:spPr>
          <a:xfrm>
            <a:off x="3948970" y="525248"/>
            <a:ext cx="1537398" cy="59480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Metformin</a:t>
            </a:r>
            <a:endParaRPr lang="tr-TR" dirty="0"/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A3E3A80-6DA9-490C-9CBC-0E14A2EADD07}"/>
              </a:ext>
            </a:extLst>
          </p:cNvPr>
          <p:cNvSpPr/>
          <p:nvPr/>
        </p:nvSpPr>
        <p:spPr>
          <a:xfrm>
            <a:off x="6340349" y="511373"/>
            <a:ext cx="1537398" cy="59480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Coenzyme</a:t>
            </a:r>
            <a:r>
              <a:rPr lang="tr-TR" dirty="0"/>
              <a:t> Q10</a:t>
            </a:r>
          </a:p>
        </p:txBody>
      </p:sp>
      <p:sp>
        <p:nvSpPr>
          <p:cNvPr id="25" name="Artı İşareti 24">
            <a:extLst>
              <a:ext uri="{FF2B5EF4-FFF2-40B4-BE49-F238E27FC236}">
                <a16:creationId xmlns:a16="http://schemas.microsoft.com/office/drawing/2014/main" id="{0BEB2E36-C49C-449D-8979-0D313093D2CD}"/>
              </a:ext>
            </a:extLst>
          </p:cNvPr>
          <p:cNvSpPr/>
          <p:nvPr/>
        </p:nvSpPr>
        <p:spPr>
          <a:xfrm flipH="1">
            <a:off x="5718481" y="680049"/>
            <a:ext cx="384698" cy="426128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k: Aşağı 27">
            <a:extLst>
              <a:ext uri="{FF2B5EF4-FFF2-40B4-BE49-F238E27FC236}">
                <a16:creationId xmlns:a16="http://schemas.microsoft.com/office/drawing/2014/main" id="{9970E7CD-70F1-4EF3-9B75-E09BEA6BB636}"/>
              </a:ext>
            </a:extLst>
          </p:cNvPr>
          <p:cNvSpPr/>
          <p:nvPr/>
        </p:nvSpPr>
        <p:spPr>
          <a:xfrm>
            <a:off x="5838374" y="1387923"/>
            <a:ext cx="252114" cy="53994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DE4AB033-513F-43A8-B9AF-AF965A257B77}"/>
              </a:ext>
            </a:extLst>
          </p:cNvPr>
          <p:cNvSpPr/>
          <p:nvPr/>
        </p:nvSpPr>
        <p:spPr>
          <a:xfrm>
            <a:off x="281376" y="2155963"/>
            <a:ext cx="2164368" cy="7521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Viability</a:t>
            </a:r>
            <a:r>
              <a:rPr lang="tr-TR" dirty="0"/>
              <a:t> test</a:t>
            </a:r>
            <a:r>
              <a:rPr lang="tr-TR" baseline="30000" dirty="0"/>
              <a:t>3 </a:t>
            </a:r>
            <a:endParaRPr lang="tr-TR" dirty="0"/>
          </a:p>
          <a:p>
            <a:pPr algn="ctr"/>
            <a:r>
              <a:rPr lang="tr-TR" sz="1200" dirty="0"/>
              <a:t>(</a:t>
            </a:r>
            <a:r>
              <a:rPr lang="tr-TR" sz="1200" dirty="0" err="1"/>
              <a:t>luminometric</a:t>
            </a:r>
            <a:r>
              <a:rPr lang="tr-TR" sz="1200" dirty="0"/>
              <a:t> ATP </a:t>
            </a:r>
            <a:r>
              <a:rPr lang="tr-TR" sz="1200" dirty="0" err="1"/>
              <a:t>method</a:t>
            </a:r>
            <a:r>
              <a:rPr lang="tr-TR" sz="1200" dirty="0"/>
              <a:t>)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D4638940-F12C-42C4-A70B-A577EFA3A4F2}"/>
              </a:ext>
            </a:extLst>
          </p:cNvPr>
          <p:cNvSpPr/>
          <p:nvPr/>
        </p:nvSpPr>
        <p:spPr>
          <a:xfrm>
            <a:off x="4261677" y="2155963"/>
            <a:ext cx="3370907" cy="29713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Cell </a:t>
            </a:r>
            <a:r>
              <a:rPr lang="tr-TR" dirty="0" err="1"/>
              <a:t>culture</a:t>
            </a:r>
            <a:endParaRPr lang="tr-TR" dirty="0"/>
          </a:p>
          <a:p>
            <a:pPr algn="ctr"/>
            <a:r>
              <a:rPr lang="tr-TR" dirty="0"/>
              <a:t>(</a:t>
            </a:r>
            <a:r>
              <a:rPr lang="tr-TR" dirty="0" err="1"/>
              <a:t>incubation</a:t>
            </a:r>
            <a:r>
              <a:rPr lang="tr-TR" dirty="0"/>
              <a:t> of </a:t>
            </a:r>
            <a:r>
              <a:rPr lang="tr-TR" dirty="0" err="1"/>
              <a:t>keratinocytes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fibroblasts</a:t>
            </a:r>
            <a:r>
              <a:rPr lang="tr-TR" dirty="0"/>
              <a:t>)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7A00633D-5545-4225-B6A2-630CC4115314}"/>
              </a:ext>
            </a:extLst>
          </p:cNvPr>
          <p:cNvSpPr/>
          <p:nvPr/>
        </p:nvSpPr>
        <p:spPr>
          <a:xfrm>
            <a:off x="8832106" y="5878812"/>
            <a:ext cx="2172069" cy="752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Glutathione</a:t>
            </a:r>
            <a:r>
              <a:rPr lang="tr-TR" dirty="0"/>
              <a:t> Level</a:t>
            </a:r>
            <a:r>
              <a:rPr lang="tr-TR" baseline="30000" dirty="0"/>
              <a:t>6</a:t>
            </a:r>
            <a:endParaRPr lang="tr-TR" dirty="0"/>
          </a:p>
          <a:p>
            <a:pPr algn="ctr"/>
            <a:r>
              <a:rPr lang="tr-TR" sz="1200" dirty="0"/>
              <a:t>(</a:t>
            </a:r>
            <a:r>
              <a:rPr lang="tr-TR" sz="1200" dirty="0" err="1"/>
              <a:t>luminometric</a:t>
            </a:r>
            <a:r>
              <a:rPr lang="tr-TR" sz="1200" dirty="0"/>
              <a:t> </a:t>
            </a:r>
            <a:r>
              <a:rPr lang="tr-TR" sz="1200" dirty="0" err="1"/>
              <a:t>analysis</a:t>
            </a:r>
            <a:r>
              <a:rPr lang="tr-TR" sz="1200" dirty="0"/>
              <a:t>)</a:t>
            </a:r>
          </a:p>
        </p:txBody>
      </p:sp>
      <p:sp>
        <p:nvSpPr>
          <p:cNvPr id="31" name="Dikdörtgen: Köşeleri Yuvarlatılmış 54">
            <a:extLst>
              <a:ext uri="{FF2B5EF4-FFF2-40B4-BE49-F238E27FC236}">
                <a16:creationId xmlns:a16="http://schemas.microsoft.com/office/drawing/2014/main" id="{E604E4A4-6BF0-EC49-BACB-38BD8F1B8D43}"/>
              </a:ext>
            </a:extLst>
          </p:cNvPr>
          <p:cNvSpPr/>
          <p:nvPr/>
        </p:nvSpPr>
        <p:spPr>
          <a:xfrm>
            <a:off x="9375916" y="2216475"/>
            <a:ext cx="2172069" cy="752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Apoptosis</a:t>
            </a:r>
            <a:r>
              <a:rPr lang="tr-TR" baseline="30000" dirty="0"/>
              <a:t>4</a:t>
            </a:r>
            <a:endParaRPr lang="tr-TR" dirty="0"/>
          </a:p>
          <a:p>
            <a:pPr algn="ctr"/>
            <a:r>
              <a:rPr lang="tr-TR" sz="1100" dirty="0"/>
              <a:t>(</a:t>
            </a:r>
            <a:r>
              <a:rPr lang="tr-TR" sz="1100" dirty="0" err="1"/>
              <a:t>fluorescence</a:t>
            </a:r>
            <a:r>
              <a:rPr lang="tr-TR" sz="1100" dirty="0"/>
              <a:t> </a:t>
            </a:r>
            <a:r>
              <a:rPr lang="tr-TR" sz="1100" dirty="0" err="1"/>
              <a:t>microscope</a:t>
            </a:r>
            <a:r>
              <a:rPr lang="tr-TR" sz="1100" dirty="0"/>
              <a:t>)</a:t>
            </a:r>
          </a:p>
        </p:txBody>
      </p:sp>
      <p:sp>
        <p:nvSpPr>
          <p:cNvPr id="33" name="Dikdörtgen: Köşeleri Yuvarlatılmış 53">
            <a:extLst>
              <a:ext uri="{FF2B5EF4-FFF2-40B4-BE49-F238E27FC236}">
                <a16:creationId xmlns:a16="http://schemas.microsoft.com/office/drawing/2014/main" id="{6B320259-A92A-874D-92C2-B1BE1807CA95}"/>
              </a:ext>
            </a:extLst>
          </p:cNvPr>
          <p:cNvSpPr/>
          <p:nvPr/>
        </p:nvSpPr>
        <p:spPr>
          <a:xfrm>
            <a:off x="9375917" y="3678781"/>
            <a:ext cx="2172069" cy="752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DNA damage</a:t>
            </a:r>
            <a:r>
              <a:rPr lang="tr-TR" baseline="30000" dirty="0"/>
              <a:t>5</a:t>
            </a:r>
            <a:endParaRPr lang="tr-TR" dirty="0"/>
          </a:p>
          <a:p>
            <a:pPr algn="ctr"/>
            <a:r>
              <a:rPr lang="tr-TR" sz="1100" dirty="0"/>
              <a:t>(</a:t>
            </a:r>
            <a:r>
              <a:rPr lang="tr-TR" sz="1100" dirty="0" err="1"/>
              <a:t>Comet</a:t>
            </a:r>
            <a:r>
              <a:rPr lang="tr-TR" sz="1100" dirty="0"/>
              <a:t> </a:t>
            </a:r>
            <a:r>
              <a:rPr lang="tr-TR" sz="1100" dirty="0" err="1"/>
              <a:t>Assay</a:t>
            </a:r>
            <a:r>
              <a:rPr lang="tr-TR" sz="1100" dirty="0"/>
              <a:t>)</a:t>
            </a:r>
          </a:p>
        </p:txBody>
      </p:sp>
      <p:sp>
        <p:nvSpPr>
          <p:cNvPr id="34" name="Dikdörtgen: Köşeleri Yuvarlatılmış 42">
            <a:extLst>
              <a:ext uri="{FF2B5EF4-FFF2-40B4-BE49-F238E27FC236}">
                <a16:creationId xmlns:a16="http://schemas.microsoft.com/office/drawing/2014/main" id="{E714107D-BCB8-A84F-8231-693FE52A4C2F}"/>
              </a:ext>
            </a:extLst>
          </p:cNvPr>
          <p:cNvSpPr/>
          <p:nvPr/>
        </p:nvSpPr>
        <p:spPr>
          <a:xfrm>
            <a:off x="271934" y="3643302"/>
            <a:ext cx="2173812" cy="752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İntracellular</a:t>
            </a:r>
            <a:r>
              <a:rPr lang="tr-TR" dirty="0"/>
              <a:t> ROS</a:t>
            </a:r>
            <a:r>
              <a:rPr lang="tr-TR" baseline="30000" dirty="0"/>
              <a:t>8</a:t>
            </a:r>
            <a:endParaRPr lang="tr-TR" dirty="0"/>
          </a:p>
          <a:p>
            <a:pPr algn="ctr"/>
            <a:r>
              <a:rPr lang="tr-TR" sz="1100" dirty="0"/>
              <a:t>(</a:t>
            </a:r>
            <a:r>
              <a:rPr lang="tr-TR" sz="1100" dirty="0" err="1"/>
              <a:t>fluorometric</a:t>
            </a:r>
            <a:r>
              <a:rPr lang="tr-TR" sz="1100" dirty="0"/>
              <a:t> </a:t>
            </a:r>
            <a:r>
              <a:rPr lang="tr-TR" sz="1100" dirty="0" err="1"/>
              <a:t>analysis</a:t>
            </a:r>
            <a:r>
              <a:rPr lang="tr-TR" sz="1100" dirty="0"/>
              <a:t>)</a:t>
            </a:r>
          </a:p>
        </p:txBody>
      </p:sp>
      <p:sp>
        <p:nvSpPr>
          <p:cNvPr id="35" name="Dikdörtgen: Köşeleri Yuvarlatılmış 52">
            <a:extLst>
              <a:ext uri="{FF2B5EF4-FFF2-40B4-BE49-F238E27FC236}">
                <a16:creationId xmlns:a16="http://schemas.microsoft.com/office/drawing/2014/main" id="{91BA5677-34AE-B14A-BBFF-0CFE230A6992}"/>
              </a:ext>
            </a:extLst>
          </p:cNvPr>
          <p:cNvSpPr/>
          <p:nvPr/>
        </p:nvSpPr>
        <p:spPr>
          <a:xfrm>
            <a:off x="774160" y="5878813"/>
            <a:ext cx="2172069" cy="752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İntracelluler</a:t>
            </a:r>
            <a:r>
              <a:rPr lang="tr-TR" dirty="0"/>
              <a:t> calcium</a:t>
            </a:r>
            <a:r>
              <a:rPr lang="tr-TR" baseline="30000" dirty="0"/>
              <a:t>7</a:t>
            </a:r>
            <a:endParaRPr lang="tr-TR" dirty="0"/>
          </a:p>
          <a:p>
            <a:pPr algn="ctr"/>
            <a:r>
              <a:rPr lang="tr-TR" sz="1100" dirty="0"/>
              <a:t>(</a:t>
            </a:r>
            <a:r>
              <a:rPr lang="tr-TR" sz="1100" dirty="0" err="1"/>
              <a:t>fluorometric</a:t>
            </a:r>
            <a:r>
              <a:rPr lang="tr-TR" sz="1100" dirty="0"/>
              <a:t> </a:t>
            </a:r>
            <a:r>
              <a:rPr lang="tr-TR" sz="1100" dirty="0" err="1"/>
              <a:t>analysis</a:t>
            </a:r>
            <a:r>
              <a:rPr lang="tr-TR" sz="1100" dirty="0"/>
              <a:t>)</a:t>
            </a:r>
          </a:p>
        </p:txBody>
      </p:sp>
      <p:sp>
        <p:nvSpPr>
          <p:cNvPr id="49" name="Ok: Aşağı 31">
            <a:extLst>
              <a:ext uri="{FF2B5EF4-FFF2-40B4-BE49-F238E27FC236}">
                <a16:creationId xmlns:a16="http://schemas.microsoft.com/office/drawing/2014/main" id="{741A475D-898F-3A40-89B6-B96E01B43F99}"/>
              </a:ext>
            </a:extLst>
          </p:cNvPr>
          <p:cNvSpPr/>
          <p:nvPr/>
        </p:nvSpPr>
        <p:spPr>
          <a:xfrm rot="16200000" flipV="1">
            <a:off x="3209030" y="3591509"/>
            <a:ext cx="488699" cy="10027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k: Aşağı 31">
            <a:extLst>
              <a:ext uri="{FF2B5EF4-FFF2-40B4-BE49-F238E27FC236}">
                <a16:creationId xmlns:a16="http://schemas.microsoft.com/office/drawing/2014/main" id="{7985B475-6F57-CE4A-A88B-7B5E1B9D5D1A}"/>
              </a:ext>
            </a:extLst>
          </p:cNvPr>
          <p:cNvSpPr/>
          <p:nvPr/>
        </p:nvSpPr>
        <p:spPr>
          <a:xfrm rot="16200000" flipV="1">
            <a:off x="3203250" y="2162435"/>
            <a:ext cx="488699" cy="10027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k: Aşağı 31">
            <a:extLst>
              <a:ext uri="{FF2B5EF4-FFF2-40B4-BE49-F238E27FC236}">
                <a16:creationId xmlns:a16="http://schemas.microsoft.com/office/drawing/2014/main" id="{4B9CE357-D854-6E48-AC68-FDE5D87BED54}"/>
              </a:ext>
            </a:extLst>
          </p:cNvPr>
          <p:cNvSpPr/>
          <p:nvPr/>
        </p:nvSpPr>
        <p:spPr>
          <a:xfrm rot="5400000" flipV="1">
            <a:off x="8239627" y="2132373"/>
            <a:ext cx="488699" cy="10027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Ok: Aşağı 31">
            <a:extLst>
              <a:ext uri="{FF2B5EF4-FFF2-40B4-BE49-F238E27FC236}">
                <a16:creationId xmlns:a16="http://schemas.microsoft.com/office/drawing/2014/main" id="{20B1F5C9-A28E-CE49-82B0-FF371B2969B7}"/>
              </a:ext>
            </a:extLst>
          </p:cNvPr>
          <p:cNvSpPr/>
          <p:nvPr/>
        </p:nvSpPr>
        <p:spPr>
          <a:xfrm rot="5400000" flipV="1">
            <a:off x="8239628" y="3675425"/>
            <a:ext cx="488699" cy="10027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Ok: Aşağı 31">
            <a:extLst>
              <a:ext uri="{FF2B5EF4-FFF2-40B4-BE49-F238E27FC236}">
                <a16:creationId xmlns:a16="http://schemas.microsoft.com/office/drawing/2014/main" id="{AE0B1413-125B-A84C-8733-E2A3A30639F1}"/>
              </a:ext>
            </a:extLst>
          </p:cNvPr>
          <p:cNvSpPr/>
          <p:nvPr/>
        </p:nvSpPr>
        <p:spPr>
          <a:xfrm rot="7356156" flipV="1">
            <a:off x="8010955" y="5040753"/>
            <a:ext cx="488699" cy="82169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Ok: Aşağı 31">
            <a:extLst>
              <a:ext uri="{FF2B5EF4-FFF2-40B4-BE49-F238E27FC236}">
                <a16:creationId xmlns:a16="http://schemas.microsoft.com/office/drawing/2014/main" id="{FCEE78C9-5DFC-3745-A80D-3EA8B69201F6}"/>
              </a:ext>
            </a:extLst>
          </p:cNvPr>
          <p:cNvSpPr/>
          <p:nvPr/>
        </p:nvSpPr>
        <p:spPr>
          <a:xfrm rot="13890726" flipV="1">
            <a:off x="3543671" y="5163402"/>
            <a:ext cx="488699" cy="82169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6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49" grpId="0" animBg="1"/>
      <p:bldP spid="50" grpId="0" animBg="1"/>
      <p:bldP spid="52" grpId="0" animBg="1"/>
      <p:bldP spid="36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22">
            <a:extLst>
              <a:ext uri="{FF2B5EF4-FFF2-40B4-BE49-F238E27FC236}">
                <a16:creationId xmlns:a16="http://schemas.microsoft.com/office/drawing/2014/main" id="{9B1FE6F4-D06C-4449-B0E1-96F47B0E2EBA}"/>
              </a:ext>
            </a:extLst>
          </p:cNvPr>
          <p:cNvSpPr/>
          <p:nvPr/>
        </p:nvSpPr>
        <p:spPr>
          <a:xfrm>
            <a:off x="3809365" y="1455136"/>
            <a:ext cx="1419452" cy="59480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Metformin</a:t>
            </a:r>
            <a:endParaRPr lang="tr-TR" dirty="0"/>
          </a:p>
        </p:txBody>
      </p:sp>
      <p:sp>
        <p:nvSpPr>
          <p:cNvPr id="5" name="Artı İşareti 24">
            <a:extLst>
              <a:ext uri="{FF2B5EF4-FFF2-40B4-BE49-F238E27FC236}">
                <a16:creationId xmlns:a16="http://schemas.microsoft.com/office/drawing/2014/main" id="{C4966EA1-37F9-6E40-A89F-6DBFC7C1AC7A}"/>
              </a:ext>
            </a:extLst>
          </p:cNvPr>
          <p:cNvSpPr/>
          <p:nvPr/>
        </p:nvSpPr>
        <p:spPr>
          <a:xfrm flipH="1">
            <a:off x="5711302" y="1537980"/>
            <a:ext cx="384698" cy="426128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23">
            <a:extLst>
              <a:ext uri="{FF2B5EF4-FFF2-40B4-BE49-F238E27FC236}">
                <a16:creationId xmlns:a16="http://schemas.microsoft.com/office/drawing/2014/main" id="{2D5A5354-9CC9-F045-9112-B577660F3F09}"/>
              </a:ext>
            </a:extLst>
          </p:cNvPr>
          <p:cNvSpPr/>
          <p:nvPr/>
        </p:nvSpPr>
        <p:spPr>
          <a:xfrm>
            <a:off x="6578485" y="1453642"/>
            <a:ext cx="1537398" cy="59480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Coenzyme</a:t>
            </a:r>
            <a:r>
              <a:rPr lang="tr-TR" dirty="0"/>
              <a:t> Q10</a:t>
            </a:r>
          </a:p>
        </p:txBody>
      </p:sp>
      <p:sp>
        <p:nvSpPr>
          <p:cNvPr id="7" name="Ok: Aşağı 27">
            <a:extLst>
              <a:ext uri="{FF2B5EF4-FFF2-40B4-BE49-F238E27FC236}">
                <a16:creationId xmlns:a16="http://schemas.microsoft.com/office/drawing/2014/main" id="{8BB48977-BDAA-2E46-89E6-92ECCFD6D5FD}"/>
              </a:ext>
            </a:extLst>
          </p:cNvPr>
          <p:cNvSpPr/>
          <p:nvPr/>
        </p:nvSpPr>
        <p:spPr>
          <a:xfrm>
            <a:off x="5772500" y="2282462"/>
            <a:ext cx="340443" cy="99718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26">
            <a:extLst>
              <a:ext uri="{FF2B5EF4-FFF2-40B4-BE49-F238E27FC236}">
                <a16:creationId xmlns:a16="http://schemas.microsoft.com/office/drawing/2014/main" id="{4162DBC4-A42E-CA4F-99CD-8A9C581CCF05}"/>
              </a:ext>
            </a:extLst>
          </p:cNvPr>
          <p:cNvSpPr/>
          <p:nvPr/>
        </p:nvSpPr>
        <p:spPr>
          <a:xfrm>
            <a:off x="4209451" y="3490228"/>
            <a:ext cx="3222705" cy="11133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Wound model creation with </a:t>
            </a:r>
            <a:r>
              <a:rPr lang="en-US" i="1" dirty="0" err="1">
                <a:solidFill>
                  <a:schemeClr val="tx1"/>
                </a:solidFill>
              </a:rPr>
              <a:t>CytoSelect</a:t>
            </a:r>
            <a:r>
              <a:rPr lang="en-US" i="1" dirty="0">
                <a:solidFill>
                  <a:schemeClr val="tx1"/>
                </a:solidFill>
              </a:rPr>
              <a:t>™ 24-Well Wound Healing Assay plate and apparatus</a:t>
            </a: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Dikdörtgen: Köşeleri Yuvarlatılmış 55">
            <a:extLst>
              <a:ext uri="{FF2B5EF4-FFF2-40B4-BE49-F238E27FC236}">
                <a16:creationId xmlns:a16="http://schemas.microsoft.com/office/drawing/2014/main" id="{CA01B525-E2FF-A648-BEDF-BCD1CD4F6EFD}"/>
              </a:ext>
            </a:extLst>
          </p:cNvPr>
          <p:cNvSpPr/>
          <p:nvPr/>
        </p:nvSpPr>
        <p:spPr>
          <a:xfrm>
            <a:off x="427081" y="3635764"/>
            <a:ext cx="2172069" cy="752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Inflammation</a:t>
            </a:r>
            <a:r>
              <a:rPr lang="tr-TR" dirty="0"/>
              <a:t> Level</a:t>
            </a:r>
            <a:r>
              <a:rPr lang="tr-TR" baseline="30000" dirty="0"/>
              <a:t>9</a:t>
            </a:r>
            <a:r>
              <a:rPr lang="tr-TR" dirty="0"/>
              <a:t> </a:t>
            </a:r>
            <a:r>
              <a:rPr lang="tr-TR" sz="1200" dirty="0"/>
              <a:t>(IL1β, IL6, TNFα, VEGF, EGF)</a:t>
            </a:r>
          </a:p>
          <a:p>
            <a:pPr algn="ctr"/>
            <a:r>
              <a:rPr lang="tr-TR" sz="1100" dirty="0"/>
              <a:t>(</a:t>
            </a:r>
            <a:r>
              <a:rPr lang="tr-TR" sz="1100" dirty="0" err="1"/>
              <a:t>Photometric</a:t>
            </a:r>
            <a:r>
              <a:rPr lang="tr-TR" sz="1100" dirty="0"/>
              <a:t> </a:t>
            </a:r>
            <a:r>
              <a:rPr lang="tr-TR" sz="1100" dirty="0" err="1"/>
              <a:t>method</a:t>
            </a:r>
            <a:r>
              <a:rPr lang="tr-TR" sz="1100" dirty="0"/>
              <a:t>)</a:t>
            </a:r>
          </a:p>
        </p:txBody>
      </p:sp>
      <p:sp>
        <p:nvSpPr>
          <p:cNvPr id="13" name="Dikdörtgen: Köşeleri Yuvarlatılmış 21">
            <a:extLst>
              <a:ext uri="{FF2B5EF4-FFF2-40B4-BE49-F238E27FC236}">
                <a16:creationId xmlns:a16="http://schemas.microsoft.com/office/drawing/2014/main" id="{145F979B-EBDA-B944-844E-895CE364A711}"/>
              </a:ext>
            </a:extLst>
          </p:cNvPr>
          <p:cNvSpPr/>
          <p:nvPr/>
        </p:nvSpPr>
        <p:spPr>
          <a:xfrm>
            <a:off x="9042457" y="3635764"/>
            <a:ext cx="2722462" cy="752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dirty="0" err="1">
                <a:solidFill>
                  <a:schemeClr val="tx1"/>
                </a:solidFill>
              </a:rPr>
              <a:t>Visualization</a:t>
            </a:r>
            <a:r>
              <a:rPr lang="tr-TR" i="1" dirty="0">
                <a:solidFill>
                  <a:schemeClr val="tx1"/>
                </a:solidFill>
              </a:rPr>
              <a:t> of </a:t>
            </a:r>
            <a:r>
              <a:rPr lang="tr-TR" i="1" dirty="0" err="1">
                <a:solidFill>
                  <a:schemeClr val="tx1"/>
                </a:solidFill>
              </a:rPr>
              <a:t>wound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healing</a:t>
            </a:r>
            <a:r>
              <a:rPr lang="tr-TR" i="1" dirty="0">
                <a:solidFill>
                  <a:schemeClr val="tx1"/>
                </a:solidFill>
              </a:rPr>
              <a:t> at </a:t>
            </a:r>
            <a:r>
              <a:rPr lang="tr-TR" i="1" dirty="0" err="1">
                <a:solidFill>
                  <a:schemeClr val="tx1"/>
                </a:solidFill>
              </a:rPr>
              <a:t>different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doses</a:t>
            </a: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Ok: Aşağı 31">
            <a:extLst>
              <a:ext uri="{FF2B5EF4-FFF2-40B4-BE49-F238E27FC236}">
                <a16:creationId xmlns:a16="http://schemas.microsoft.com/office/drawing/2014/main" id="{20565D5A-754D-4246-8F09-B03F5AE4E2B1}"/>
              </a:ext>
            </a:extLst>
          </p:cNvPr>
          <p:cNvSpPr/>
          <p:nvPr/>
        </p:nvSpPr>
        <p:spPr>
          <a:xfrm rot="16200000" flipV="1">
            <a:off x="3256641" y="3521269"/>
            <a:ext cx="395549" cy="105127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Aşağı 31">
            <a:extLst>
              <a:ext uri="{FF2B5EF4-FFF2-40B4-BE49-F238E27FC236}">
                <a16:creationId xmlns:a16="http://schemas.microsoft.com/office/drawing/2014/main" id="{A658B183-D69A-D44E-BD1A-5431EFBB7494}"/>
              </a:ext>
            </a:extLst>
          </p:cNvPr>
          <p:cNvSpPr/>
          <p:nvPr/>
        </p:nvSpPr>
        <p:spPr>
          <a:xfrm rot="5400000" flipV="1">
            <a:off x="7989417" y="3486223"/>
            <a:ext cx="395549" cy="105127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1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1176</Words>
  <Application>Microsoft Macintosh PowerPoint</Application>
  <PresentationFormat>Geniş ekran</PresentationFormat>
  <Paragraphs>277</Paragraphs>
  <Slides>31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Wingdings</vt:lpstr>
      <vt:lpstr>Office Teması</vt:lpstr>
      <vt:lpstr>Investigation of in vitro wound healing properties of  Metformin and Coenzyme Q10 </vt:lpstr>
      <vt:lpstr>Plan</vt:lpstr>
      <vt:lpstr>PowerPoint Sunusu</vt:lpstr>
      <vt:lpstr>Q10</vt:lpstr>
      <vt:lpstr>Research hypothesis</vt:lpstr>
      <vt:lpstr>Objectives </vt:lpstr>
      <vt:lpstr>PowerPoint Sunusu</vt:lpstr>
      <vt:lpstr>PowerPoint Sunusu</vt:lpstr>
      <vt:lpstr>PowerPoint Sunusu</vt:lpstr>
      <vt:lpstr>Creation of wound healing model </vt:lpstr>
      <vt:lpstr>Analysis of Data</vt:lpstr>
      <vt:lpstr>RESULTS</vt:lpstr>
      <vt:lpstr>PowerPoint Sunusu</vt:lpstr>
      <vt:lpstr>Inflammatory biomarkers – Growth factors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Other parameters</vt:lpstr>
      <vt:lpstr>PowerPoint Sunusu</vt:lpstr>
      <vt:lpstr>PowerPoint Sunusu</vt:lpstr>
      <vt:lpstr>PowerPoint Sunusu</vt:lpstr>
      <vt:lpstr>PowerPoint Sunusu</vt:lpstr>
      <vt:lpstr>Discussion</vt:lpstr>
      <vt:lpstr>Limitations</vt:lpstr>
      <vt:lpstr>Conclusion </vt:lpstr>
      <vt:lpstr>Future Aims </vt:lpstr>
      <vt:lpstr>Referances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in vitro wound healing properties of Metformin and Coenzyme Q10 </dc:title>
  <dc:creator>Ayse Sena Altun</dc:creator>
  <cp:lastModifiedBy>Ayse Sena Altun</cp:lastModifiedBy>
  <cp:revision>95</cp:revision>
  <dcterms:created xsi:type="dcterms:W3CDTF">2021-05-30T08:30:52Z</dcterms:created>
  <dcterms:modified xsi:type="dcterms:W3CDTF">2021-06-02T19:25:25Z</dcterms:modified>
</cp:coreProperties>
</file>